
<file path=[Content_Types].xml><?xml version="1.0" encoding="utf-8"?>
<Types xmlns="http://schemas.openxmlformats.org/package/2006/content-types">
  <Default Extension="png" ContentType="image/png"/>
  <Default Extension="bin" ContentType="application/vnd.openxmlformats-officedocument.oleObject"/>
  <Default Extension="emf" ContentType="image/x-emf"/>
  <Default Extension="wmf" ContentType="image/x-wmf"/>
  <Default Extension="rels" ContentType="application/vnd.openxmlformats-package.relationships+xml"/>
  <Default Extension="xml" ContentType="application/xml"/>
  <Default Extension="wdp" ContentType="image/vnd.ms-photo"/>
  <Default Extension="vml" ContentType="application/vnd.openxmlformats-officedocument.vmlDrawing"/>
  <Default Extension="jpg" ContentType="image/jpeg"/>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ppt/revisionInfo.xml" ContentType="application/vnd.ms-powerpoint.revisioninfo+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802" r:id="rId1"/>
  </p:sldMasterIdLst>
  <p:notesMasterIdLst>
    <p:notesMasterId r:id="rId24"/>
  </p:notesMasterIdLst>
  <p:handoutMasterIdLst>
    <p:handoutMasterId r:id="rId25"/>
  </p:handoutMasterIdLst>
  <p:sldIdLst>
    <p:sldId id="287" r:id="rId2"/>
    <p:sldId id="323" r:id="rId3"/>
    <p:sldId id="349" r:id="rId4"/>
    <p:sldId id="350" r:id="rId5"/>
    <p:sldId id="351" r:id="rId6"/>
    <p:sldId id="355" r:id="rId7"/>
    <p:sldId id="354" r:id="rId8"/>
    <p:sldId id="356" r:id="rId9"/>
    <p:sldId id="352" r:id="rId10"/>
    <p:sldId id="353" r:id="rId11"/>
    <p:sldId id="358" r:id="rId12"/>
    <p:sldId id="317" r:id="rId13"/>
    <p:sldId id="357" r:id="rId14"/>
    <p:sldId id="359" r:id="rId15"/>
    <p:sldId id="360" r:id="rId16"/>
    <p:sldId id="361" r:id="rId17"/>
    <p:sldId id="362" r:id="rId18"/>
    <p:sldId id="363" r:id="rId19"/>
    <p:sldId id="364" r:id="rId20"/>
    <p:sldId id="365" r:id="rId21"/>
    <p:sldId id="366" r:id="rId22"/>
    <p:sldId id="367" r:id="rId23"/>
  </p:sldIdLst>
  <p:sldSz cx="9144000" cy="6858000" type="screen4x3"/>
  <p:notesSz cx="6735763" cy="9799638"/>
  <p:defaultTextStyle>
    <a:defPPr>
      <a:defRPr lang="zh-CN"/>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 uri="{2D200454-40CA-4A62-9FC3-DE9A4176ACB9}">
      <p15:notes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EE4ACB"/>
    <a:srgbClr val="7FB1D8"/>
    <a:srgbClr val="3F6EA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file>

<file path=ppt/tableStyles.xml><?xml version="1.0" encoding="utf-8"?>
<a:tblStyleLst xmlns:a="http://schemas.openxmlformats.org/drawingml/2006/main" def="{5C22544A-7EE6-4342-B048-85BDC9FD1C3A}">
  <a:tblStyle styleId="{5C22544A-7EE6-4342-B048-85BDC9FD1C3A}" styleName="보통 스타일 2 - 강조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보통 스타일 2 - 강조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2D5ABB26-0587-4C30-8999-92F81FD0307C}" styleName="스타일 없음, 눈금 없음">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5940675A-B579-460E-94D1-54222C63F5DA}" styleName="스타일 없음, 표 눈금">
    <a:wholeTbl>
      <a:tcTxStyle>
        <a:fontRef idx="minor">
          <a:scrgbClr r="0" g="0" b="0"/>
        </a:fontRef>
        <a:schemeClr val="tx1"/>
      </a:tcTxStyle>
      <a:tcStyle>
        <a:tcBdr>
          <a:left>
            <a:ln w="12700" cmpd="sng">
              <a:solidFill>
                <a:schemeClr val="tx1"/>
              </a:solidFill>
            </a:ln>
          </a:left>
          <a:right>
            <a:ln w="12700" cmpd="sng">
              <a:solidFill>
                <a:schemeClr val="tx1"/>
              </a:solidFill>
            </a:ln>
          </a:right>
          <a:top>
            <a:ln w="12700" cmpd="sng">
              <a:solidFill>
                <a:schemeClr val="tx1"/>
              </a:solidFill>
            </a:ln>
          </a:top>
          <a:bottom>
            <a:ln w="12700" cmpd="sng">
              <a:solidFill>
                <a:schemeClr val="tx1"/>
              </a:solidFill>
            </a:ln>
          </a:bottom>
          <a:insideH>
            <a:ln w="12700" cmpd="sng">
              <a:solidFill>
                <a:schemeClr val="tx1"/>
              </a:solidFill>
            </a:ln>
          </a:insideH>
          <a:insideV>
            <a:ln w="12700" cmpd="sng">
              <a:solidFill>
                <a:schemeClr val="tx1"/>
              </a:solidFill>
            </a:ln>
          </a:insideV>
        </a:tcBdr>
        <a:fill>
          <a:noFill/>
        </a:fill>
      </a:tcStyle>
    </a:wholeTbl>
  </a:tblStyle>
  <a:tblStyle styleId="{3B4B98B0-60AC-42C2-AFA5-B58CD77FA1E5}" styleName="밝은 스타일 1 - 강조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72833802-FEF1-4C79-8D5D-14CF1EAF98D9}" styleName="밝은 스타일 2 - 강조 2">
    <a:wholeTbl>
      <a:tcTxStyle>
        <a:fontRef idx="minor">
          <a:scrgbClr r="0" g="0" b="0"/>
        </a:fontRef>
        <a:schemeClr val="tx1"/>
      </a:tcTxStyle>
      <a:tcStyle>
        <a:tcBdr>
          <a:left>
            <a:lnRef idx="1">
              <a:schemeClr val="accent2"/>
            </a:lnRef>
          </a:left>
          <a:right>
            <a:lnRef idx="1">
              <a:schemeClr val="accent2"/>
            </a:lnRef>
          </a:right>
          <a:top>
            <a:lnRef idx="1">
              <a:schemeClr val="accent2"/>
            </a:lnRef>
          </a:top>
          <a:bottom>
            <a:lnRef idx="1">
              <a:schemeClr val="accent2"/>
            </a:lnRef>
          </a:bottom>
          <a:insideH>
            <a:ln>
              <a:noFill/>
            </a:ln>
          </a:insideH>
          <a:insideV>
            <a:ln>
              <a:noFill/>
            </a:ln>
          </a:insideV>
        </a:tcBdr>
        <a:fill>
          <a:noFill/>
        </a:fill>
      </a:tcStyle>
    </a:wholeTbl>
    <a:band1H>
      <a:tcStyle>
        <a:tcBdr>
          <a:top>
            <a:lnRef idx="1">
              <a:schemeClr val="accent2"/>
            </a:lnRef>
          </a:top>
          <a:bottom>
            <a:lnRef idx="1">
              <a:schemeClr val="accent2"/>
            </a:lnRef>
          </a:bottom>
        </a:tcBdr>
      </a:tcStyle>
    </a:band1H>
    <a:band1V>
      <a:tcStyle>
        <a:tcBdr>
          <a:left>
            <a:lnRef idx="1">
              <a:schemeClr val="accent2"/>
            </a:lnRef>
          </a:left>
          <a:right>
            <a:lnRef idx="1">
              <a:schemeClr val="accent2"/>
            </a:lnRef>
          </a:right>
        </a:tcBdr>
      </a:tcStyle>
    </a:band1V>
    <a:band2V>
      <a:tcStyle>
        <a:tcBdr>
          <a:left>
            <a:lnRef idx="1">
              <a:schemeClr val="accent2"/>
            </a:lnRef>
          </a:left>
          <a:right>
            <a:lnRef idx="1">
              <a:schemeClr val="accent2"/>
            </a:lnRef>
          </a:right>
        </a:tcBdr>
      </a:tcStyle>
    </a:band2V>
    <a:lastCol>
      <a:tcTxStyle b="on"/>
      <a:tcStyle>
        <a:tcBdr/>
      </a:tcStyle>
    </a:lastCol>
    <a:firstCol>
      <a:tcTxStyle b="on"/>
      <a:tcStyle>
        <a:tcBdr/>
      </a:tcStyle>
    </a:firstCol>
    <a:lastRow>
      <a:tcTxStyle b="on"/>
      <a:tcStyle>
        <a:tcBdr>
          <a:top>
            <a:ln w="50800" cmpd="dbl">
              <a:solidFill>
                <a:schemeClr val="accent2"/>
              </a:solidFill>
            </a:ln>
          </a:top>
        </a:tcBdr>
      </a:tcStyle>
    </a:lastRow>
    <a:firstRow>
      <a:tcTxStyle b="on">
        <a:fontRef idx="minor">
          <a:scrgbClr r="0" g="0" b="0"/>
        </a:fontRef>
        <a:schemeClr val="bg1"/>
      </a:tcTxStyle>
      <a:tcStyle>
        <a:tcBdr/>
        <a:fillRef idx="1">
          <a:schemeClr val="accent2"/>
        </a:fillRef>
      </a:tcStyle>
    </a:firstRow>
  </a:tblStyle>
  <a:tblStyle styleId="{69012ECD-51FC-41F1-AA8D-1B2483CD663E}" styleName="밝은 스타일 2 - 강조 1">
    <a:wholeTbl>
      <a:tcTxStyle>
        <a:fontRef idx="minor">
          <a:scrgbClr r="0" g="0" b="0"/>
        </a:fontRef>
        <a:schemeClr val="tx1"/>
      </a:tcTxStyle>
      <a:tcStyle>
        <a:tcBdr>
          <a:left>
            <a:lnRef idx="1">
              <a:schemeClr val="accent1"/>
            </a:lnRef>
          </a:left>
          <a:right>
            <a:lnRef idx="1">
              <a:schemeClr val="accent1"/>
            </a:lnRef>
          </a:right>
          <a:top>
            <a:lnRef idx="1">
              <a:schemeClr val="accent1"/>
            </a:lnRef>
          </a:top>
          <a:bottom>
            <a:lnRef idx="1">
              <a:schemeClr val="accent1"/>
            </a:lnRef>
          </a:bottom>
          <a:insideH>
            <a:ln>
              <a:noFill/>
            </a:ln>
          </a:insideH>
          <a:insideV>
            <a:ln>
              <a:noFill/>
            </a:ln>
          </a:insideV>
        </a:tcBdr>
        <a:fill>
          <a:noFill/>
        </a:fill>
      </a:tcStyle>
    </a:wholeTbl>
    <a:band1H>
      <a:tcStyle>
        <a:tcBdr>
          <a:top>
            <a:lnRef idx="1">
              <a:schemeClr val="accent1"/>
            </a:lnRef>
          </a:top>
          <a:bottom>
            <a:lnRef idx="1">
              <a:schemeClr val="accent1"/>
            </a:lnRef>
          </a:bottom>
        </a:tcBdr>
      </a:tcStyle>
    </a:band1H>
    <a:band1V>
      <a:tcStyle>
        <a:tcBdr>
          <a:left>
            <a:lnRef idx="1">
              <a:schemeClr val="accent1"/>
            </a:lnRef>
          </a:left>
          <a:right>
            <a:lnRef idx="1">
              <a:schemeClr val="accent1"/>
            </a:lnRef>
          </a:right>
        </a:tcBdr>
      </a:tcStyle>
    </a:band1V>
    <a:band2V>
      <a:tcStyle>
        <a:tcBdr>
          <a:left>
            <a:lnRef idx="1">
              <a:schemeClr val="accent1"/>
            </a:lnRef>
          </a:left>
          <a:right>
            <a:lnRef idx="1">
              <a:schemeClr val="accent1"/>
            </a:lnRef>
          </a:right>
        </a:tcBdr>
      </a:tcStyle>
    </a:band2V>
    <a:lastCol>
      <a:tcTxStyle b="on"/>
      <a:tcStyle>
        <a:tcBdr/>
      </a:tcStyle>
    </a:lastCol>
    <a:firstCol>
      <a:tcTxStyle b="on"/>
      <a:tcStyle>
        <a:tcBdr/>
      </a:tcStyle>
    </a:firstCol>
    <a:lastRow>
      <a:tcTxStyle b="on"/>
      <a:tcStyle>
        <a:tcBdr>
          <a:top>
            <a:ln w="50800" cmpd="dbl">
              <a:solidFill>
                <a:schemeClr val="accent1"/>
              </a:solidFill>
            </a:ln>
          </a:top>
        </a:tcBdr>
      </a:tcStyle>
    </a:lastRow>
    <a:firstRow>
      <a:tcTxStyle b="on">
        <a:fontRef idx="minor">
          <a:scrgbClr r="0" g="0" b="0"/>
        </a:fontRef>
        <a:schemeClr val="bg1"/>
      </a:tcTxStyle>
      <a:tcStyle>
        <a:tcBdr/>
        <a:fillRef idx="1">
          <a:schemeClr val="accent1"/>
        </a:fillRef>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3321" autoAdjust="0"/>
    <p:restoredTop sz="75933" autoAdjust="0"/>
  </p:normalViewPr>
  <p:slideViewPr>
    <p:cSldViewPr snapToGrid="0">
      <p:cViewPr>
        <p:scale>
          <a:sx n="66" d="100"/>
          <a:sy n="66" d="100"/>
        </p:scale>
        <p:origin x="2412" y="474"/>
      </p:cViewPr>
      <p:guideLst/>
    </p:cSldViewPr>
  </p:slideViewPr>
  <p:notesTextViewPr>
    <p:cViewPr>
      <p:scale>
        <a:sx n="20" d="100"/>
        <a:sy n="20" d="100"/>
      </p:scale>
      <p:origin x="0" y="0"/>
    </p:cViewPr>
  </p:notesTextViewPr>
  <p:notesViewPr>
    <p:cSldViewPr snapToGrid="0">
      <p:cViewPr>
        <p:scale>
          <a:sx n="125" d="100"/>
          <a:sy n="125" d="100"/>
        </p:scale>
        <p:origin x="2340" y="-54"/>
      </p:cViewPr>
      <p:guideLst/>
    </p:cSldViewPr>
  </p:notes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presProps" Target="presProps.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handoutMaster" Target="handoutMasters/handoutMaster1.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notesMaster" Target="notesMasters/notesMaster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theme" Target="theme/theme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viewProps" Target="viewProps.xml"/><Relationship Id="rId35" Type="http://schemas.microsoft.com/office/2015/10/relationships/revisionInfo" Target="revisionInfo.xml"/></Relationships>
</file>

<file path=ppt/drawings/_rels/vmlDrawing1.vml.rels><?xml version="1.0" encoding="UTF-8" standalone="yes"?>
<Relationships xmlns="http://schemas.openxmlformats.org/package/2006/relationships"><Relationship Id="rId1" Type="http://schemas.openxmlformats.org/officeDocument/2006/relationships/image" Target="../media/image17.wmf"/></Relationships>
</file>

<file path=ppt/drawings/_rels/vmlDrawing2.vml.rels><?xml version="1.0" encoding="UTF-8" standalone="yes"?>
<Relationships xmlns="http://schemas.openxmlformats.org/package/2006/relationships"><Relationship Id="rId1" Type="http://schemas.openxmlformats.org/officeDocument/2006/relationships/image" Target="../media/image17.wmf"/></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sz="quarter" idx="1"/>
          </p:nvPr>
        </p:nvSpPr>
        <p:spPr>
          <a:xfrm>
            <a:off x="3815373" y="0"/>
            <a:ext cx="2918831" cy="491684"/>
          </a:xfrm>
          <a:prstGeom prst="rect">
            <a:avLst/>
          </a:prstGeom>
        </p:spPr>
        <p:txBody>
          <a:bodyPr vert="horz" lIns="91440" tIns="45720" rIns="91440" bIns="45720" rtlCol="0"/>
          <a:lstStyle>
            <a:lvl1pPr algn="r">
              <a:defRPr sz="1200"/>
            </a:lvl1pPr>
          </a:lstStyle>
          <a:p>
            <a:fld id="{202C1FBA-CF23-45CA-A289-03E32D160964}" type="datetimeFigureOut">
              <a:rPr lang="zh-CN" altLang="en-US" smtClean="0"/>
              <a:t>2019/6/30</a:t>
            </a:fld>
            <a:endParaRPr lang="zh-CN" altLang="en-US"/>
          </a:p>
        </p:txBody>
      </p:sp>
      <p:sp>
        <p:nvSpPr>
          <p:cNvPr id="4" name="页脚占位符 3"/>
          <p:cNvSpPr>
            <a:spLocks noGrp="1"/>
          </p:cNvSpPr>
          <p:nvPr>
            <p:ph type="ftr" sz="quarter" idx="2"/>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p:cNvSpPr>
            <a:spLocks noGrp="1"/>
          </p:cNvSpPr>
          <p:nvPr>
            <p:ph type="sldNum" sz="quarter" idx="3"/>
          </p:nvPr>
        </p:nvSpPr>
        <p:spPr>
          <a:xfrm>
            <a:off x="3815373" y="9307956"/>
            <a:ext cx="2918831" cy="491683"/>
          </a:xfrm>
          <a:prstGeom prst="rect">
            <a:avLst/>
          </a:prstGeom>
        </p:spPr>
        <p:txBody>
          <a:bodyPr vert="horz" lIns="91440" tIns="45720" rIns="91440" bIns="45720" rtlCol="0" anchor="b"/>
          <a:lstStyle>
            <a:lvl1pPr algn="r">
              <a:defRPr sz="1200"/>
            </a:lvl1pPr>
          </a:lstStyle>
          <a:p>
            <a:fld id="{07F2B0C5-C56D-47E9-BCFE-D990A940F17B}" type="slidenum">
              <a:rPr lang="zh-CN" altLang="en-US" smtClean="0"/>
              <a:t>‹#›</a:t>
            </a:fld>
            <a:endParaRPr lang="zh-CN" altLang="en-US"/>
          </a:p>
        </p:txBody>
      </p:sp>
    </p:spTree>
    <p:extLst>
      <p:ext uri="{BB962C8B-B14F-4D97-AF65-F5344CB8AC3E}">
        <p14:creationId xmlns:p14="http://schemas.microsoft.com/office/powerpoint/2010/main" val="2713700420"/>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18831" cy="491684"/>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15373" y="0"/>
            <a:ext cx="2918831" cy="491684"/>
          </a:xfrm>
          <a:prstGeom prst="rect">
            <a:avLst/>
          </a:prstGeom>
        </p:spPr>
        <p:txBody>
          <a:bodyPr vert="horz" lIns="91440" tIns="45720" rIns="91440" bIns="45720" rtlCol="0"/>
          <a:lstStyle>
            <a:lvl1pPr algn="r">
              <a:defRPr sz="1200"/>
            </a:lvl1pPr>
          </a:lstStyle>
          <a:p>
            <a:fld id="{6D966BD8-0FC1-456F-BDC6-7D0CA8E36566}" type="datetimeFigureOut">
              <a:rPr lang="zh-CN" altLang="en-US" smtClean="0"/>
              <a:t>2019/6/30</a:t>
            </a:fld>
            <a:endParaRPr lang="zh-CN" altLang="en-US"/>
          </a:p>
        </p:txBody>
      </p:sp>
      <p:sp>
        <p:nvSpPr>
          <p:cNvPr id="4" name="幻灯片图像占位符 3"/>
          <p:cNvSpPr>
            <a:spLocks noGrp="1" noRot="1" noChangeAspect="1"/>
          </p:cNvSpPr>
          <p:nvPr>
            <p:ph type="sldImg" idx="2"/>
          </p:nvPr>
        </p:nvSpPr>
        <p:spPr>
          <a:xfrm>
            <a:off x="1163638" y="1225550"/>
            <a:ext cx="4408487" cy="3306763"/>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73577" y="4716076"/>
            <a:ext cx="5388610" cy="3858607"/>
          </a:xfrm>
          <a:prstGeom prst="rect">
            <a:avLst/>
          </a:prstGeom>
        </p:spPr>
        <p:txBody>
          <a:bodyPr vert="horz" lIns="91440" tIns="45720" rIns="91440" bIns="45720" rtlCol="0"/>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p>
        </p:txBody>
      </p:sp>
      <p:sp>
        <p:nvSpPr>
          <p:cNvPr id="6" name="页脚占位符 5"/>
          <p:cNvSpPr>
            <a:spLocks noGrp="1"/>
          </p:cNvSpPr>
          <p:nvPr>
            <p:ph type="ftr" sz="quarter" idx="4"/>
          </p:nvPr>
        </p:nvSpPr>
        <p:spPr>
          <a:xfrm>
            <a:off x="0" y="9307956"/>
            <a:ext cx="2918831" cy="491683"/>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15373" y="9307956"/>
            <a:ext cx="2918831" cy="491683"/>
          </a:xfrm>
          <a:prstGeom prst="rect">
            <a:avLst/>
          </a:prstGeom>
        </p:spPr>
        <p:txBody>
          <a:bodyPr vert="horz" lIns="91440" tIns="45720" rIns="91440" bIns="45720" rtlCol="0" anchor="b"/>
          <a:lstStyle>
            <a:lvl1pPr algn="r">
              <a:defRPr sz="1200"/>
            </a:lvl1pPr>
          </a:lstStyle>
          <a:p>
            <a:fld id="{E3CFC841-E2E1-4802-8701-94EA307E94B0}" type="slidenum">
              <a:rPr lang="zh-CN" altLang="en-US" smtClean="0"/>
              <a:t>‹#›</a:t>
            </a:fld>
            <a:endParaRPr lang="zh-CN" altLang="en-US"/>
          </a:p>
        </p:txBody>
      </p:sp>
    </p:spTree>
    <p:extLst>
      <p:ext uri="{BB962C8B-B14F-4D97-AF65-F5344CB8AC3E}">
        <p14:creationId xmlns:p14="http://schemas.microsoft.com/office/powerpoint/2010/main" val="201459867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My topic is about </a:t>
            </a:r>
            <a:r>
              <a:rPr lang="en-US" altLang="zh-CN" baseline="0" dirty="0" smtClean="0"/>
              <a:t>competition of social opinions on Two layer Network. </a:t>
            </a:r>
            <a:r>
              <a:rPr lang="en-US" altLang="zh-CN" dirty="0" smtClean="0"/>
              <a:t>Today, I focus on model generalization and future work. </a:t>
            </a:r>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a:t>
            </a:fld>
            <a:endParaRPr lang="zh-CN" altLang="en-US"/>
          </a:p>
        </p:txBody>
      </p:sp>
    </p:spTree>
    <p:extLst>
      <p:ext uri="{BB962C8B-B14F-4D97-AF65-F5344CB8AC3E}">
        <p14:creationId xmlns:p14="http://schemas.microsoft.com/office/powerpoint/2010/main" val="38807654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 is simulation result with different dynamics order. </a:t>
            </a:r>
          </a:p>
          <a:p>
            <a:r>
              <a:rPr lang="en-US" altLang="zh-CN" baseline="0" dirty="0" smtClean="0"/>
              <a:t>Simulation results are divided into two categories, fast consensus, slow consensus. </a:t>
            </a:r>
          </a:p>
          <a:p>
            <a:pPr lvl="0">
              <a:spcBef>
                <a:spcPts val="1000"/>
              </a:spcBef>
              <a:buClr>
                <a:srgbClr val="004098"/>
              </a:buClr>
              <a:buSzPct val="100000"/>
            </a:pPr>
            <a:r>
              <a:rPr lang="en-US" altLang="zh-CN" sz="1200" dirty="0" smtClean="0">
                <a:solidFill>
                  <a:srgbClr val="000000"/>
                </a:solidFill>
                <a:latin typeface="Arial" panose="020B0604020202020204" pitchFamily="34" charset="0"/>
                <a:cs typeface="Arial" panose="020B0604020202020204" pitchFamily="34" charset="0"/>
              </a:rPr>
              <a:t>Order between two layers doesn’t matter for average state of two layers. </a:t>
            </a:r>
          </a:p>
          <a:p>
            <a:pPr lvl="0">
              <a:spcBef>
                <a:spcPts val="1000"/>
              </a:spcBef>
              <a:buClr>
                <a:srgbClr val="004098"/>
              </a:buClr>
              <a:buSzPct val="100000"/>
            </a:pPr>
            <a:r>
              <a:rPr lang="en-US" altLang="zh-CN" sz="1200" dirty="0" smtClean="0">
                <a:solidFill>
                  <a:srgbClr val="000000"/>
                </a:solidFill>
                <a:latin typeface="Arial" panose="020B0604020202020204" pitchFamily="34" charset="0"/>
                <a:cs typeface="Arial" panose="020B0604020202020204" pitchFamily="34" charset="0"/>
              </a:rPr>
              <a:t>When only layer B has simultaneous updating rule, simulation results</a:t>
            </a:r>
            <a:r>
              <a:rPr lang="en-US" altLang="zh-CN" sz="1200" baseline="0" dirty="0" smtClean="0">
                <a:solidFill>
                  <a:srgbClr val="000000"/>
                </a:solidFill>
                <a:latin typeface="Arial" panose="020B0604020202020204" pitchFamily="34" charset="0"/>
                <a:cs typeface="Arial" panose="020B0604020202020204" pitchFamily="34" charset="0"/>
              </a:rPr>
              <a:t> have slow consensus. </a:t>
            </a:r>
            <a:r>
              <a:rPr lang="en-US" altLang="zh-CN" sz="1200" dirty="0" smtClean="0">
                <a:solidFill>
                  <a:srgbClr val="000000"/>
                </a:solidFill>
                <a:latin typeface="Arial" panose="020B0604020202020204" pitchFamily="34" charset="0"/>
                <a:cs typeface="Arial" panose="020B0604020202020204" pitchFamily="34" charset="0"/>
              </a:rPr>
              <a:t> </a:t>
            </a:r>
          </a:p>
          <a:p>
            <a:pPr lvl="0">
              <a:spcBef>
                <a:spcPts val="1000"/>
              </a:spcBef>
              <a:buClr>
                <a:srgbClr val="004098"/>
              </a:buClr>
              <a:buSzPct val="100000"/>
            </a:pPr>
            <a:r>
              <a:rPr lang="en-US" altLang="zh-CN" sz="1200" dirty="0" smtClean="0">
                <a:solidFill>
                  <a:srgbClr val="000000"/>
                </a:solidFill>
                <a:latin typeface="Arial" panose="020B0604020202020204" pitchFamily="34" charset="0"/>
                <a:cs typeface="Arial" panose="020B0604020202020204" pitchFamily="34" charset="0"/>
              </a:rPr>
              <a:t>- In these figures, simultaneous updating rule of layer B make it slow to reach consensus and</a:t>
            </a:r>
            <a:r>
              <a:rPr lang="en-US" altLang="zh-CN" sz="1200" baseline="0" dirty="0" smtClean="0">
                <a:solidFill>
                  <a:srgbClr val="000000"/>
                </a:solidFill>
                <a:latin typeface="Arial" panose="020B0604020202020204" pitchFamily="34" charset="0"/>
                <a:cs typeface="Arial" panose="020B0604020202020204" pitchFamily="34" charset="0"/>
              </a:rPr>
              <a:t> make it hard to reach consensus.</a:t>
            </a:r>
            <a:endParaRPr lang="en-US" altLang="zh-CN" sz="1200" dirty="0" smtClean="0">
              <a:solidFill>
                <a:srgbClr val="000000"/>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10</a:t>
            </a:fld>
            <a:endParaRPr lang="zh-CN" altLang="en-US"/>
          </a:p>
        </p:txBody>
      </p:sp>
    </p:spTree>
    <p:extLst>
      <p:ext uri="{BB962C8B-B14F-4D97-AF65-F5344CB8AC3E}">
        <p14:creationId xmlns:p14="http://schemas.microsoft.com/office/powerpoint/2010/main" val="38283190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sz="1200" baseline="0" dirty="0" smtClean="0">
                <a:solidFill>
                  <a:srgbClr val="000000"/>
                </a:solidFill>
                <a:latin typeface="Arial" panose="020B0604020202020204" pitchFamily="34" charset="0"/>
                <a:cs typeface="Arial" panose="020B0604020202020204" pitchFamily="34" charset="0"/>
              </a:rPr>
              <a:t>These result with different parameters.</a:t>
            </a:r>
          </a:p>
          <a:p>
            <a:r>
              <a:rPr lang="en-US" altLang="zh-CN" sz="1200" baseline="0" dirty="0" smtClean="0">
                <a:solidFill>
                  <a:srgbClr val="000000"/>
                </a:solidFill>
                <a:latin typeface="Arial" panose="020B0604020202020204" pitchFamily="34" charset="0"/>
                <a:cs typeface="Arial" panose="020B0604020202020204" pitchFamily="34" charset="0"/>
              </a:rPr>
              <a:t>In these figure, only </a:t>
            </a:r>
            <a:r>
              <a:rPr lang="en-US" altLang="zh-CN" sz="1200" baseline="0" dirty="0" err="1" smtClean="0">
                <a:solidFill>
                  <a:srgbClr val="000000"/>
                </a:solidFill>
                <a:latin typeface="Arial" panose="020B0604020202020204" pitchFamily="34" charset="0"/>
                <a:cs typeface="Arial" panose="020B0604020202020204" pitchFamily="34" charset="0"/>
              </a:rPr>
              <a:t>skyblue</a:t>
            </a:r>
            <a:r>
              <a:rPr lang="en-US" altLang="zh-CN" sz="1200" baseline="0" dirty="0" smtClean="0">
                <a:solidFill>
                  <a:srgbClr val="000000"/>
                </a:solidFill>
                <a:latin typeface="Arial" panose="020B0604020202020204" pitchFamily="34" charset="0"/>
                <a:cs typeface="Arial" panose="020B0604020202020204" pitchFamily="34" charset="0"/>
              </a:rPr>
              <a:t> one  didn’t reach consensus. </a:t>
            </a:r>
            <a:r>
              <a:rPr lang="en-US" altLang="zh-CN" sz="1200" baseline="0" dirty="0" err="1" smtClean="0">
                <a:solidFill>
                  <a:srgbClr val="000000"/>
                </a:solidFill>
                <a:latin typeface="Arial" panose="020B0604020202020204" pitchFamily="34" charset="0"/>
                <a:cs typeface="Arial" panose="020B0604020202020204" pitchFamily="34" charset="0"/>
              </a:rPr>
              <a:t>Skyblue</a:t>
            </a:r>
            <a:r>
              <a:rPr lang="en-US" altLang="zh-CN" sz="1200" baseline="0" dirty="0" smtClean="0">
                <a:solidFill>
                  <a:srgbClr val="000000"/>
                </a:solidFill>
                <a:latin typeface="Arial" panose="020B0604020202020204" pitchFamily="34" charset="0"/>
                <a:cs typeface="Arial" panose="020B0604020202020204" pitchFamily="34" charset="0"/>
              </a:rPr>
              <a:t> one is for the case where one node in layer A is updated, and then one node in layer B is updated until all nodes are checked. That means too many interacted updating rules between two layers make it hard to reach consensus. </a:t>
            </a:r>
            <a:endParaRPr lang="en-US" altLang="zh-CN" sz="1200" dirty="0" smtClean="0">
              <a:solidFill>
                <a:srgbClr val="000000"/>
              </a:solidFill>
              <a:latin typeface="Arial" panose="020B0604020202020204" pitchFamily="34" charset="0"/>
              <a:cs typeface="Arial" panose="020B0604020202020204" pitchFamily="34" charset="0"/>
            </a:endParaRP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11</a:t>
            </a:fld>
            <a:endParaRPr lang="zh-CN" altLang="en-US"/>
          </a:p>
        </p:txBody>
      </p:sp>
    </p:spTree>
    <p:extLst>
      <p:ext uri="{BB962C8B-B14F-4D97-AF65-F5344CB8AC3E}">
        <p14:creationId xmlns:p14="http://schemas.microsoft.com/office/powerpoint/2010/main" val="2887878247"/>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As</a:t>
            </a:r>
            <a:r>
              <a:rPr lang="en-US" altLang="zh-CN" baseline="0" dirty="0" smtClean="0"/>
              <a:t> future research.</a:t>
            </a:r>
          </a:p>
          <a:p>
            <a:r>
              <a:rPr lang="en-US" altLang="zh-CN" baseline="0" dirty="0" smtClean="0"/>
              <a:t>I will simulate with generalized model and compare with previous model. </a:t>
            </a:r>
          </a:p>
          <a:p>
            <a:endParaRPr lang="en-US" altLang="zh-CN" baseline="0" dirty="0" smtClean="0"/>
          </a:p>
          <a:p>
            <a:r>
              <a:rPr lang="en-US" altLang="zh-CN" baseline="0" dirty="0" smtClean="0"/>
              <a:t>Next, I try to find key nodes and edges. </a:t>
            </a:r>
          </a:p>
          <a:p>
            <a:r>
              <a:rPr lang="en-US" altLang="zh-CN" baseline="0" dirty="0" smtClean="0"/>
              <a:t>Based on node centralities, the state of a node with maximum centralities would be changed. </a:t>
            </a:r>
          </a:p>
          <a:p>
            <a:r>
              <a:rPr lang="en-US" altLang="zh-CN" baseline="0" dirty="0" smtClean="0"/>
              <a:t>And it would be investigated that which properties have more influence to change the state of two-layers. As node centralities, I would use </a:t>
            </a:r>
            <a:r>
              <a:rPr lang="en-US" altLang="zh-CN" baseline="0" dirty="0" err="1" smtClean="0"/>
              <a:t>pagerank</a:t>
            </a:r>
            <a:r>
              <a:rPr lang="en-US" altLang="zh-CN" baseline="0" dirty="0" smtClean="0"/>
              <a:t>, </a:t>
            </a:r>
            <a:r>
              <a:rPr lang="en-US" altLang="zh-CN" baseline="0" dirty="0" err="1" smtClean="0"/>
              <a:t>betweenness</a:t>
            </a:r>
            <a:r>
              <a:rPr lang="en-US" altLang="zh-CN" baseline="0" dirty="0" smtClean="0"/>
              <a:t>, HIT Algorithm. </a:t>
            </a:r>
          </a:p>
          <a:p>
            <a:endParaRPr lang="en-US" altLang="zh-CN" baseline="0" dirty="0" smtClean="0"/>
          </a:p>
          <a:p>
            <a:r>
              <a:rPr lang="en-US" altLang="zh-CN" baseline="0" dirty="0" smtClean="0"/>
              <a:t>However, a node with maximum </a:t>
            </a:r>
            <a:r>
              <a:rPr lang="en-US" altLang="zh-CN" baseline="0" dirty="0" err="1" smtClean="0"/>
              <a:t>pagerank</a:t>
            </a:r>
            <a:r>
              <a:rPr lang="en-US" altLang="zh-CN" baseline="0" dirty="0" smtClean="0"/>
              <a:t>, </a:t>
            </a:r>
            <a:r>
              <a:rPr lang="en-US" altLang="zh-CN" baseline="0" dirty="0" err="1" smtClean="0"/>
              <a:t>betweenness</a:t>
            </a:r>
            <a:r>
              <a:rPr lang="en-US" altLang="zh-CN" baseline="0" dirty="0" smtClean="0"/>
              <a:t> or HIT would be almost same one. So, each node centralities would be ranked. </a:t>
            </a:r>
          </a:p>
          <a:p>
            <a:r>
              <a:rPr lang="en-US" altLang="zh-CN" baseline="0" dirty="0" smtClean="0"/>
              <a:t>As ratio of unchanged node is increased according to ranked nodes order, the state of two-layer would be investigated. </a:t>
            </a:r>
            <a:endParaRPr lang="en-US" altLang="zh-CN" dirty="0" smtClean="0"/>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12</a:t>
            </a:fld>
            <a:endParaRPr lang="zh-CN" altLang="en-US"/>
          </a:p>
        </p:txBody>
      </p:sp>
    </p:spTree>
    <p:extLst>
      <p:ext uri="{BB962C8B-B14F-4D97-AF65-F5344CB8AC3E}">
        <p14:creationId xmlns:p14="http://schemas.microsoft.com/office/powerpoint/2010/main" val="192959374"/>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altLang="zh-CN" baseline="0" dirty="0" smtClean="0"/>
              <a:t>Thank you. </a:t>
            </a:r>
          </a:p>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13</a:t>
            </a:fld>
            <a:endParaRPr lang="zh-CN" altLang="en-US"/>
          </a:p>
        </p:txBody>
      </p:sp>
    </p:spTree>
    <p:extLst>
      <p:ext uri="{BB962C8B-B14F-4D97-AF65-F5344CB8AC3E}">
        <p14:creationId xmlns:p14="http://schemas.microsoft.com/office/powerpoint/2010/main" val="278311466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15</a:t>
            </a:fld>
            <a:endParaRPr lang="zh-CN" altLang="en-US"/>
          </a:p>
        </p:txBody>
      </p:sp>
    </p:spTree>
    <p:extLst>
      <p:ext uri="{BB962C8B-B14F-4D97-AF65-F5344CB8AC3E}">
        <p14:creationId xmlns:p14="http://schemas.microsoft.com/office/powerpoint/2010/main" val="2838637407"/>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16</a:t>
            </a:fld>
            <a:endParaRPr lang="zh-CN" altLang="en-US"/>
          </a:p>
        </p:txBody>
      </p:sp>
    </p:spTree>
    <p:extLst>
      <p:ext uri="{BB962C8B-B14F-4D97-AF65-F5344CB8AC3E}">
        <p14:creationId xmlns:p14="http://schemas.microsoft.com/office/powerpoint/2010/main" val="1158191823"/>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17</a:t>
            </a:fld>
            <a:endParaRPr lang="zh-CN" altLang="en-US"/>
          </a:p>
        </p:txBody>
      </p:sp>
    </p:spTree>
    <p:extLst>
      <p:ext uri="{BB962C8B-B14F-4D97-AF65-F5344CB8AC3E}">
        <p14:creationId xmlns:p14="http://schemas.microsoft.com/office/powerpoint/2010/main" val="383690094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18</a:t>
            </a:fld>
            <a:endParaRPr lang="zh-CN" altLang="en-US"/>
          </a:p>
        </p:txBody>
      </p:sp>
    </p:spTree>
    <p:extLst>
      <p:ext uri="{BB962C8B-B14F-4D97-AF65-F5344CB8AC3E}">
        <p14:creationId xmlns:p14="http://schemas.microsoft.com/office/powerpoint/2010/main" val="215273950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19</a:t>
            </a:fld>
            <a:endParaRPr lang="zh-CN" altLang="en-US"/>
          </a:p>
        </p:txBody>
      </p:sp>
    </p:spTree>
    <p:extLst>
      <p:ext uri="{BB962C8B-B14F-4D97-AF65-F5344CB8AC3E}">
        <p14:creationId xmlns:p14="http://schemas.microsoft.com/office/powerpoint/2010/main" val="3933001123"/>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20</a:t>
            </a:fld>
            <a:endParaRPr lang="zh-CN" altLang="en-US"/>
          </a:p>
        </p:txBody>
      </p:sp>
    </p:spTree>
    <p:extLst>
      <p:ext uri="{BB962C8B-B14F-4D97-AF65-F5344CB8AC3E}">
        <p14:creationId xmlns:p14="http://schemas.microsoft.com/office/powerpoint/2010/main" val="123431895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This</a:t>
            </a:r>
            <a:r>
              <a:rPr lang="en-US" altLang="zh-CN" dirty="0" smtClean="0"/>
              <a:t> is previous model. Layer A dynamics works with parameter gamma. It stands for reinforcement. Layer B dynamics works with parameter beta. It stands for volatility. This model is specialized model for only 1 external edges. </a:t>
            </a:r>
          </a:p>
          <a:p>
            <a:r>
              <a:rPr lang="en-US" altLang="zh-CN" dirty="0" smtClean="0"/>
              <a:t>So I try to generalize the dynamics.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a:t>
            </a:fld>
            <a:endParaRPr lang="zh-CN" altLang="en-US"/>
          </a:p>
        </p:txBody>
      </p:sp>
    </p:spTree>
    <p:extLst>
      <p:ext uri="{BB962C8B-B14F-4D97-AF65-F5344CB8AC3E}">
        <p14:creationId xmlns:p14="http://schemas.microsoft.com/office/powerpoint/2010/main" val="844496641"/>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21</a:t>
            </a:fld>
            <a:endParaRPr lang="zh-CN" altLang="en-US"/>
          </a:p>
        </p:txBody>
      </p:sp>
    </p:spTree>
    <p:extLst>
      <p:ext uri="{BB962C8B-B14F-4D97-AF65-F5344CB8AC3E}">
        <p14:creationId xmlns:p14="http://schemas.microsoft.com/office/powerpoint/2010/main" val="396304657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endParaRPr lang="zh-CN" altLang="en-US" dirty="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22</a:t>
            </a:fld>
            <a:endParaRPr lang="zh-CN" altLang="en-US"/>
          </a:p>
        </p:txBody>
      </p:sp>
    </p:spTree>
    <p:extLst>
      <p:ext uri="{BB962C8B-B14F-4D97-AF65-F5344CB8AC3E}">
        <p14:creationId xmlns:p14="http://schemas.microsoft.com/office/powerpoint/2010/main" val="413955048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For</a:t>
            </a:r>
            <a:r>
              <a:rPr lang="en-US" altLang="zh-CN" dirty="0" smtClean="0"/>
              <a:t> model generalization, I am considering 4 main points. First, parameter value scales are adjusted from 0 to 1. In previous models, parameter value scales are different according to network structures. In Random regular model, </a:t>
            </a:r>
          </a:p>
          <a:p>
            <a:r>
              <a:rPr lang="en-US" altLang="zh-CN" dirty="0" smtClean="0"/>
              <a:t>Gamma scales are 0 to 2, beta scales are 0 to 3. </a:t>
            </a:r>
            <a:r>
              <a:rPr lang="en-US" altLang="zh-CN" dirty="0"/>
              <a:t> </a:t>
            </a:r>
            <a:r>
              <a:rPr lang="en-US" altLang="zh-CN" dirty="0" smtClean="0"/>
              <a:t>To simplify parameters, scales are adjusted from 0 to 1.</a:t>
            </a:r>
          </a:p>
          <a:p>
            <a:endParaRPr lang="en-US" altLang="zh-CN" dirty="0"/>
          </a:p>
          <a:p>
            <a:r>
              <a:rPr lang="en-US" altLang="zh-CN" dirty="0" smtClean="0"/>
              <a:t>Second, to simplify dynamics, the probability of changing state in layer A would be calculated. </a:t>
            </a:r>
          </a:p>
          <a:p>
            <a:endParaRPr lang="en-US" altLang="zh-CN" baseline="0" dirty="0"/>
          </a:p>
          <a:p>
            <a:r>
              <a:rPr lang="en-US" altLang="zh-CN" dirty="0" smtClean="0"/>
              <a:t>Third, as future work, the key nodes and edges are investigated. So network structures are changed from Random Regular model to </a:t>
            </a:r>
            <a:r>
              <a:rPr lang="en-US" altLang="zh-CN" dirty="0" err="1" smtClean="0"/>
              <a:t>Barabasi</a:t>
            </a:r>
            <a:r>
              <a:rPr lang="en-US" altLang="zh-CN" dirty="0" smtClean="0"/>
              <a:t> Albert model. </a:t>
            </a:r>
          </a:p>
          <a:p>
            <a:endParaRPr lang="en-US" altLang="zh-CN" baseline="0" dirty="0"/>
          </a:p>
          <a:p>
            <a:r>
              <a:rPr lang="en-US" altLang="zh-CN" dirty="0" smtClean="0"/>
              <a:t>Fourth, I am considering dynamics order as updating rule. In previous research,</a:t>
            </a:r>
          </a:p>
          <a:p>
            <a:r>
              <a:rPr lang="en-US" altLang="zh-CN" baseline="0" dirty="0" smtClean="0"/>
              <a:t>Node</a:t>
            </a:r>
            <a:r>
              <a:rPr lang="en-US" altLang="zh-CN" dirty="0" smtClean="0"/>
              <a:t> states were updated by sequential updating rule. For model generalization, simultaneous updating rule would be considered.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3</a:t>
            </a:fld>
            <a:endParaRPr lang="zh-CN" altLang="en-US"/>
          </a:p>
        </p:txBody>
      </p:sp>
    </p:spTree>
    <p:extLst>
      <p:ext uri="{BB962C8B-B14F-4D97-AF65-F5344CB8AC3E}">
        <p14:creationId xmlns:p14="http://schemas.microsoft.com/office/powerpoint/2010/main" val="90528533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First, Adjusting parameter value scale. In layer A, there exists p and q. p scale is 0 to 1. And p is proportional relation with gamma. So we use p as new parameter value. </a:t>
            </a:r>
          </a:p>
          <a:p>
            <a:r>
              <a:rPr lang="en-US" altLang="zh-CN" dirty="0" smtClean="0"/>
              <a:t>In layer B,  volatility scale is adjusted from 0 to 1. So the dynamics equations is like this. In this equation, as v increases, volatility also increase. </a:t>
            </a:r>
          </a:p>
          <a:p>
            <a:r>
              <a:rPr lang="en-US" altLang="zh-CN" baseline="0" dirty="0" smtClean="0"/>
              <a:t>With</a:t>
            </a:r>
            <a:r>
              <a:rPr lang="en-US" altLang="zh-CN" dirty="0" smtClean="0"/>
              <a:t> new parameter scales, though networks structures are changed, it doesn’t need to change parameter scales. And the same scales of two parameters make it easy to compare two parameters. </a:t>
            </a:r>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4</a:t>
            </a:fld>
            <a:endParaRPr lang="zh-CN" altLang="en-US"/>
          </a:p>
        </p:txBody>
      </p:sp>
    </p:spTree>
    <p:extLst>
      <p:ext uri="{BB962C8B-B14F-4D97-AF65-F5344CB8AC3E}">
        <p14:creationId xmlns:p14="http://schemas.microsoft.com/office/powerpoint/2010/main" val="2931007726"/>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a:t>
            </a:r>
            <a:r>
              <a:rPr lang="en-US" altLang="zh-CN" dirty="0" smtClean="0"/>
              <a:t> simulation result with adjusted parameter value scale. Left figure is previous one. And right figure is adjusted result. Though it is not perfectly same with previous one, main features of models are almost same. </a:t>
            </a:r>
          </a:p>
          <a:p>
            <a:r>
              <a:rPr lang="en-US" altLang="zh-CN" dirty="0" smtClean="0"/>
              <a:t>Number one, when volatility is large enough or small enough, there exists coexistence parts. </a:t>
            </a:r>
          </a:p>
          <a:p>
            <a:r>
              <a:rPr lang="en-US" altLang="zh-CN" baseline="0" dirty="0" smtClean="0"/>
              <a:t>Number</a:t>
            </a:r>
            <a:r>
              <a:rPr lang="en-US" altLang="zh-CN" dirty="0" smtClean="0"/>
              <a:t> two, when reinforcement is large enough with certain volatility range, there exists positive consensus. </a:t>
            </a:r>
          </a:p>
          <a:p>
            <a:r>
              <a:rPr lang="en-US" altLang="zh-CN" baseline="0" dirty="0" smtClean="0"/>
              <a:t>Number</a:t>
            </a:r>
            <a:r>
              <a:rPr lang="en-US" altLang="zh-CN" dirty="0" smtClean="0"/>
              <a:t> three, when reinforcement and volatility are small enough, there exists negative consensus. </a:t>
            </a:r>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5</a:t>
            </a:fld>
            <a:endParaRPr lang="zh-CN" altLang="en-US"/>
          </a:p>
        </p:txBody>
      </p:sp>
    </p:spTree>
    <p:extLst>
      <p:ext uri="{BB962C8B-B14F-4D97-AF65-F5344CB8AC3E}">
        <p14:creationId xmlns:p14="http://schemas.microsoft.com/office/powerpoint/2010/main" val="14999589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a:t>
            </a:r>
            <a:r>
              <a:rPr lang="en-US" altLang="zh-CN" dirty="0"/>
              <a:t> </a:t>
            </a:r>
            <a:r>
              <a:rPr lang="en-US" altLang="zh-CN" dirty="0" smtClean="0"/>
              <a:t>calculating persuasion and compromise probabilities. </a:t>
            </a:r>
            <a:endParaRPr lang="en-US" altLang="zh-CN" dirty="0"/>
          </a:p>
          <a:p>
            <a:r>
              <a:rPr lang="en-US" altLang="zh-CN" baseline="0" dirty="0" smtClean="0"/>
              <a:t>This</a:t>
            </a:r>
            <a:r>
              <a:rPr lang="en-US" altLang="zh-CN" dirty="0" smtClean="0"/>
              <a:t> is dynamics algorithm for layer A. All edges in layer A are considered with probability p and q, and the states of node are updated. </a:t>
            </a:r>
            <a:endParaRPr lang="en-US" altLang="zh-CN" baseline="0" dirty="0" smtClean="0"/>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6</a:t>
            </a:fld>
            <a:endParaRPr lang="zh-CN" altLang="en-US"/>
          </a:p>
        </p:txBody>
      </p:sp>
    </p:spTree>
    <p:extLst>
      <p:ext uri="{BB962C8B-B14F-4D97-AF65-F5344CB8AC3E}">
        <p14:creationId xmlns:p14="http://schemas.microsoft.com/office/powerpoint/2010/main" val="932303075"/>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Now,</a:t>
            </a:r>
            <a:r>
              <a:rPr lang="en-US" altLang="zh-CN" dirty="0" smtClean="0"/>
              <a:t> to simplify dynamics for layer A, each node needs to calculate the probabilities for changing state. </a:t>
            </a:r>
          </a:p>
          <a:p>
            <a:r>
              <a:rPr lang="en-US" altLang="zh-CN" dirty="0" smtClean="0"/>
              <a:t>Like left figure, through each node and its neighbor nodes, we can calculate the probability of changing state. </a:t>
            </a:r>
          </a:p>
          <a:p>
            <a:r>
              <a:rPr lang="en-US" altLang="zh-CN" baseline="0" dirty="0" smtClean="0"/>
              <a:t>This equation is the probability of updating states. </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7</a:t>
            </a:fld>
            <a:endParaRPr lang="zh-CN" altLang="en-US"/>
          </a:p>
        </p:txBody>
      </p:sp>
    </p:spTree>
    <p:extLst>
      <p:ext uri="{BB962C8B-B14F-4D97-AF65-F5344CB8AC3E}">
        <p14:creationId xmlns:p14="http://schemas.microsoft.com/office/powerpoint/2010/main" val="44032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dirty="0" smtClean="0"/>
              <a:t>This  is generalized model dynamics. Layer A dynamics</a:t>
            </a:r>
            <a:r>
              <a:rPr lang="en-US" altLang="zh-CN" baseline="0" dirty="0" smtClean="0"/>
              <a:t> follows </a:t>
            </a:r>
            <a:r>
              <a:rPr lang="en-US" altLang="zh-CN" dirty="0" smtClean="0"/>
              <a:t>this equation,</a:t>
            </a:r>
            <a:r>
              <a:rPr lang="en-US" altLang="zh-CN" baseline="0" dirty="0" smtClean="0"/>
              <a:t> and layer B follows this equation. All parameters scale is 0 to 1. </a:t>
            </a:r>
          </a:p>
          <a:p>
            <a:endParaRPr lang="en-US" altLang="zh-CN" baseline="0" dirty="0" smtClean="0"/>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8</a:t>
            </a:fld>
            <a:endParaRPr lang="zh-CN" altLang="en-US"/>
          </a:p>
        </p:txBody>
      </p:sp>
    </p:spTree>
    <p:extLst>
      <p:ext uri="{BB962C8B-B14F-4D97-AF65-F5344CB8AC3E}">
        <p14:creationId xmlns:p14="http://schemas.microsoft.com/office/powerpoint/2010/main" val="197814682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슬라이드 이미지 개체 틀 1"/>
          <p:cNvSpPr>
            <a:spLocks noGrp="1" noRot="1" noChangeAspect="1"/>
          </p:cNvSpPr>
          <p:nvPr>
            <p:ph type="sldImg"/>
          </p:nvPr>
        </p:nvSpPr>
        <p:spPr/>
      </p:sp>
      <p:sp>
        <p:nvSpPr>
          <p:cNvPr id="3" name="슬라이드 노트 개체 틀 2"/>
          <p:cNvSpPr>
            <a:spLocks noGrp="1"/>
          </p:cNvSpPr>
          <p:nvPr>
            <p:ph type="body" idx="1"/>
          </p:nvPr>
        </p:nvSpPr>
        <p:spPr/>
        <p:txBody>
          <a:bodyPr/>
          <a:lstStyle/>
          <a:p>
            <a:r>
              <a:rPr lang="en-US" altLang="zh-CN" baseline="0" dirty="0" smtClean="0"/>
              <a:t>Next, I am considering dynamics order as updating rule. When considering dynamics order on two-layer networks, there are many ways to update node states. </a:t>
            </a:r>
          </a:p>
          <a:p>
            <a:r>
              <a:rPr lang="en-US" altLang="zh-CN" baseline="0" dirty="0" smtClean="0"/>
              <a:t>First, order between two layers has to be considered, and then order between nodes also has to be considered. </a:t>
            </a:r>
          </a:p>
          <a:p>
            <a:r>
              <a:rPr lang="en-US" altLang="zh-CN" baseline="0" dirty="0" smtClean="0"/>
              <a:t>Finally, there are 10 ways to update node states. </a:t>
            </a:r>
          </a:p>
          <a:p>
            <a:r>
              <a:rPr lang="en-US" altLang="zh-CN" baseline="0" dirty="0" smtClean="0"/>
              <a:t>O stands for Opinion layer,  D stands for Decision making layer, small o means ‘sequential order’, small s means ‘simultaneous’</a:t>
            </a:r>
          </a:p>
          <a:p>
            <a:endParaRPr lang="en-US" altLang="zh-CN" baseline="0" dirty="0" smtClean="0"/>
          </a:p>
          <a:p>
            <a:endParaRPr lang="en-US" altLang="zh-CN" dirty="0" smtClean="0"/>
          </a:p>
        </p:txBody>
      </p:sp>
      <p:sp>
        <p:nvSpPr>
          <p:cNvPr id="4" name="슬라이드 번호 개체 틀 3"/>
          <p:cNvSpPr>
            <a:spLocks noGrp="1"/>
          </p:cNvSpPr>
          <p:nvPr>
            <p:ph type="sldNum" sz="quarter" idx="10"/>
          </p:nvPr>
        </p:nvSpPr>
        <p:spPr/>
        <p:txBody>
          <a:bodyPr/>
          <a:lstStyle/>
          <a:p>
            <a:fld id="{E3CFC841-E2E1-4802-8701-94EA307E94B0}" type="slidenum">
              <a:rPr lang="zh-CN" altLang="en-US" smtClean="0"/>
              <a:t>9</a:t>
            </a:fld>
            <a:endParaRPr lang="zh-CN" altLang="en-US"/>
          </a:p>
        </p:txBody>
      </p:sp>
    </p:spTree>
    <p:extLst>
      <p:ext uri="{BB962C8B-B14F-4D97-AF65-F5344CB8AC3E}">
        <p14:creationId xmlns:p14="http://schemas.microsoft.com/office/powerpoint/2010/main" val="1385443415"/>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3.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4.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_rels/slideLayout15.xml.rels><?xml version="1.0" encoding="UTF-8" standalone="yes"?>
<Relationships xmlns="http://schemas.openxmlformats.org/package/2006/relationships"><Relationship Id="rId3" Type="http://schemas.openxmlformats.org/officeDocument/2006/relationships/image" Target="../media/image5.jpg"/><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8.jp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6.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image" Target="../media/image1.png"/><Relationship Id="rId1" Type="http://schemas.openxmlformats.org/officeDocument/2006/relationships/slideMaster" Target="../slideMasters/slideMaster1.xml"/><Relationship Id="rId4" Type="http://schemas.openxmlformats.org/officeDocument/2006/relationships/image" Target="../media/image7.png"/></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png"/><Relationship Id="rId1" Type="http://schemas.openxmlformats.org/officeDocument/2006/relationships/slideMaster" Target="../slideMasters/slideMaster1.xml"/><Relationship Id="rId4" Type="http://schemas.microsoft.com/office/2007/relationships/hdphoto" Target="../media/hdphoto1.wdp"/></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preserve="1">
  <p:cSld name="标题幻灯片">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628650" y="4149566"/>
            <a:ext cx="7886700" cy="899510"/>
          </a:xfrm>
          <a:prstGeom prst="rect">
            <a:avLst/>
          </a:prstGeom>
        </p:spPr>
        <p:txBody>
          <a:bodyPr anchor="ctr">
            <a:noAutofit/>
          </a:bodyPr>
          <a:lstStyle>
            <a:lvl1pPr algn="ctr">
              <a:defRPr sz="4800" b="1">
                <a:solidFill>
                  <a:schemeClr val="bg1"/>
                </a:solidFill>
                <a:latin typeface="+mj-ea"/>
                <a:ea typeface="+mj-ea"/>
              </a:defRPr>
            </a:lvl1pPr>
          </a:lstStyle>
          <a:p>
            <a:r>
              <a:rPr lang="zh-CN" altLang="en-US"/>
              <a:t>单击此处编辑母版标题样式</a:t>
            </a:r>
            <a:endParaRPr lang="zh-CN" altLang="en-US" dirty="0"/>
          </a:p>
        </p:txBody>
      </p:sp>
      <p:sp>
        <p:nvSpPr>
          <p:cNvPr id="6" name="副标题 2"/>
          <p:cNvSpPr>
            <a:spLocks noGrp="1"/>
          </p:cNvSpPr>
          <p:nvPr>
            <p:ph type="subTitle" idx="1"/>
          </p:nvPr>
        </p:nvSpPr>
        <p:spPr>
          <a:xfrm>
            <a:off x="628650" y="5114029"/>
            <a:ext cx="7886700" cy="604299"/>
          </a:xfrm>
        </p:spPr>
        <p:txBody>
          <a:bodyPr anchor="ctr">
            <a:noAutofit/>
          </a:bodyPr>
          <a:lstStyle>
            <a:lvl1pPr algn="ctr">
              <a:defRPr lang="zh-CN" altLang="en-US" sz="2400" b="0">
                <a:solidFill>
                  <a:schemeClr val="bg1"/>
                </a:solidFill>
                <a:latin typeface="+mn-ea"/>
                <a:cs typeface="+mj-cs"/>
              </a:defRPr>
            </a:lvl1pPr>
          </a:lstStyle>
          <a:p>
            <a:pPr lvl="0" algn="ctr">
              <a:lnSpc>
                <a:spcPct val="90000"/>
              </a:lnSpc>
              <a:spcBef>
                <a:spcPct val="0"/>
              </a:spcBef>
              <a:buNone/>
            </a:pPr>
            <a:r>
              <a:rPr lang="zh-CN" altLang="en-US"/>
              <a:t>单击以编辑母版副标题样式</a:t>
            </a:r>
          </a:p>
        </p:txBody>
      </p:sp>
      <p:pic>
        <p:nvPicPr>
          <p:cNvPr id="7" name="图片 6"/>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380489643"/>
      </p:ext>
    </p:extLst>
  </p:cSld>
  <p:clrMapOvr>
    <a:masterClrMapping/>
  </p:clrMapOvr>
  <p:extLst mod="1">
    <p:ext uri="{DCECCB84-F9BA-43D5-87BE-67443E8EF086}">
      <p15:sldGuideLst xmlns:p15="http://schemas.microsoft.com/office/powerpoint/2012/main">
        <p15:guide id="2" pos="2880">
          <p15:clr>
            <a:srgbClr val="FBAE40"/>
          </p15:clr>
        </p15:guide>
        <p15:guide id="3" orient="horz" pos="2160">
          <p15:clr>
            <a:srgbClr val="FBAE40"/>
          </p15:clr>
        </p15:guide>
        <p15:guide id="4" pos="2160">
          <p15:clr>
            <a:srgbClr val="FBAE40"/>
          </p15:clr>
        </p15:guide>
      </p15:sldGuideLst>
    </p:ext>
  </p:extLst>
</p:sldLayout>
</file>

<file path=ppt/slideLayouts/slideLayout10.xml><?xml version="1.0" encoding="utf-8"?>
<p:sldLayout xmlns:a="http://schemas.openxmlformats.org/drawingml/2006/main" xmlns:r="http://schemas.openxmlformats.org/officeDocument/2006/relationships" xmlns:p="http://schemas.openxmlformats.org/presentationml/2006/main" showMasterSp="0" preserve="1">
  <p:cSld name="空白-有页码">
    <p:spTree>
      <p:nvGrpSpPr>
        <p:cNvPr id="1" name=""/>
        <p:cNvGrpSpPr/>
        <p:nvPr/>
      </p:nvGrpSpPr>
      <p:grpSpPr>
        <a:xfrm>
          <a:off x="0" y="0"/>
          <a:ext cx="0" cy="0"/>
          <a:chOff x="0" y="0"/>
          <a:chExt cx="0" cy="0"/>
        </a:xfrm>
      </p:grpSpPr>
      <p:pic>
        <p:nvPicPr>
          <p:cNvPr id="14" name="图片 13"/>
          <p:cNvPicPr>
            <a:picLocks noChangeAspect="1"/>
          </p:cNvPicPr>
          <p:nvPr/>
        </p:nvPicPr>
        <p:blipFill>
          <a:blip r:embed="rId2"/>
          <a:stretch>
            <a:fillRect/>
          </a:stretch>
        </p:blipFill>
        <p:spPr>
          <a:xfrm>
            <a:off x="0" y="0"/>
            <a:ext cx="9144793" cy="664522"/>
          </a:xfrm>
          <a:prstGeom prst="rect">
            <a:avLst/>
          </a:prstGeom>
        </p:spPr>
      </p:pic>
      <p:sp>
        <p:nvSpPr>
          <p:cNvPr id="15" name="矩形 14"/>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6" name="图片 15"/>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7" name="矩形 16"/>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5" name="文本框 4"/>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7" name="灯片编号占位符 5"/>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E1703B59-C883-4B8B-974E-AFB30A6C43A7}" type="slidenum">
              <a:rPr lang="en-US" altLang="zh-CN" smtClean="0"/>
              <a:pPr/>
              <a:t>‹#›</a:t>
            </a:fld>
            <a:endParaRPr lang="en-US" altLang="zh-CN"/>
          </a:p>
        </p:txBody>
      </p:sp>
      <p:pic>
        <p:nvPicPr>
          <p:cNvPr id="8" name="图片 7"/>
          <p:cNvPicPr>
            <a:picLocks noChangeAspect="1"/>
          </p:cNvPicPr>
          <p:nvPr userDrawn="1"/>
        </p:nvPicPr>
        <p:blipFill>
          <a:blip r:embed="rId2"/>
          <a:stretch>
            <a:fillRect/>
          </a:stretch>
        </p:blipFill>
        <p:spPr>
          <a:xfrm>
            <a:off x="0" y="0"/>
            <a:ext cx="9144793" cy="664522"/>
          </a:xfrm>
          <a:prstGeom prst="rect">
            <a:avLst/>
          </a:prstGeom>
        </p:spPr>
      </p:pic>
      <p:sp>
        <p:nvSpPr>
          <p:cNvPr id="9" name="矩形 8"/>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0" name="图片 9"/>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294235045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两栏">
    <p:spTree>
      <p:nvGrpSpPr>
        <p:cNvPr id="1" name=""/>
        <p:cNvGrpSpPr/>
        <p:nvPr/>
      </p:nvGrpSpPr>
      <p:grpSpPr>
        <a:xfrm>
          <a:off x="0" y="0"/>
          <a:ext cx="0" cy="0"/>
          <a:chOff x="0" y="0"/>
          <a:chExt cx="0" cy="0"/>
        </a:xfrm>
      </p:grpSpPr>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 name="标题 1"/>
          <p:cNvSpPr>
            <a:spLocks noGrp="1"/>
          </p:cNvSpPr>
          <p:nvPr>
            <p:ph type="title"/>
          </p:nvPr>
        </p:nvSpPr>
        <p:spPr>
          <a:xfrm>
            <a:off x="262393" y="975600"/>
            <a:ext cx="8556169"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p>
        </p:txBody>
      </p:sp>
    </p:spTree>
    <p:extLst>
      <p:ext uri="{BB962C8B-B14F-4D97-AF65-F5344CB8AC3E}">
        <p14:creationId xmlns:p14="http://schemas.microsoft.com/office/powerpoint/2010/main" val="1942321589"/>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两栏-有页码">
    <p:spTree>
      <p:nvGrpSpPr>
        <p:cNvPr id="1" name=""/>
        <p:cNvGrpSpPr/>
        <p:nvPr/>
      </p:nvGrpSpPr>
      <p:grpSpPr>
        <a:xfrm>
          <a:off x="0" y="0"/>
          <a:ext cx="0" cy="0"/>
          <a:chOff x="0" y="0"/>
          <a:chExt cx="0" cy="0"/>
        </a:xfrm>
      </p:grpSpPr>
      <p:pic>
        <p:nvPicPr>
          <p:cNvPr id="20" name="图片 19"/>
          <p:cNvPicPr>
            <a:picLocks noChangeAspect="1"/>
          </p:cNvPicPr>
          <p:nvPr/>
        </p:nvPicPr>
        <p:blipFill>
          <a:blip r:embed="rId2"/>
          <a:stretch>
            <a:fillRect/>
          </a:stretch>
        </p:blipFill>
        <p:spPr>
          <a:xfrm>
            <a:off x="0" y="1231682"/>
            <a:ext cx="9144000" cy="332713"/>
          </a:xfrm>
          <a:prstGeom prst="rect">
            <a:avLst/>
          </a:prstGeom>
        </p:spPr>
      </p:pic>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sp>
        <p:nvSpPr>
          <p:cNvPr id="2" name="标题 1"/>
          <p:cNvSpPr>
            <a:spLocks noGrp="1"/>
          </p:cNvSpPr>
          <p:nvPr>
            <p:ph type="title"/>
          </p:nvPr>
        </p:nvSpPr>
        <p:spPr>
          <a:xfrm>
            <a:off x="262393" y="975600"/>
            <a:ext cx="8566445" cy="576000"/>
          </a:xfrm>
          <a:prstGeom prst="rect">
            <a:avLst/>
          </a:prstGeom>
        </p:spPr>
        <p:txBody>
          <a:bodyPr/>
          <a:lstStyle>
            <a:lvl1pPr>
              <a:defRPr lang="zh-CN" altLang="en-US" sz="3200" b="1">
                <a:solidFill>
                  <a:schemeClr val="accent1"/>
                </a:solidFill>
              </a:defRPr>
            </a:lvl1pPr>
          </a:lstStyle>
          <a:p>
            <a:pPr lvl="0"/>
            <a:r>
              <a:rPr lang="zh-CN" altLang="en-US"/>
              <a:t>单击此处编辑母版标题样式</a:t>
            </a:r>
            <a:endParaRPr lang="zh-CN" altLang="en-US" dirty="0"/>
          </a:p>
        </p:txBody>
      </p:sp>
      <p:pic>
        <p:nvPicPr>
          <p:cNvPr id="8" name="图片 7"/>
          <p:cNvPicPr>
            <a:picLocks noChangeAspect="1"/>
          </p:cNvPicPr>
          <p:nvPr userDrawn="1"/>
        </p:nvPicPr>
        <p:blipFill>
          <a:blip r:embed="rId2"/>
          <a:stretch>
            <a:fillRect/>
          </a:stretch>
        </p:blipFill>
        <p:spPr>
          <a:xfrm>
            <a:off x="0" y="1231682"/>
            <a:ext cx="9144000" cy="332713"/>
          </a:xfrm>
          <a:prstGeom prst="rect">
            <a:avLst/>
          </a:prstGeom>
        </p:spPr>
      </p:pic>
    </p:spTree>
    <p:extLst>
      <p:ext uri="{BB962C8B-B14F-4D97-AF65-F5344CB8AC3E}">
        <p14:creationId xmlns:p14="http://schemas.microsoft.com/office/powerpoint/2010/main" val="4007102441"/>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3.xml><?xml version="1.0" encoding="utf-8"?>
<p:sldLayout xmlns:a="http://schemas.openxmlformats.org/drawingml/2006/main" xmlns:r="http://schemas.openxmlformats.org/officeDocument/2006/relationships" xmlns:p="http://schemas.openxmlformats.org/presentationml/2006/main" showMasterSp="0" preserve="1">
  <p:cSld name="对比">
    <p:spTree>
      <p:nvGrpSpPr>
        <p:cNvPr id="1" name=""/>
        <p:cNvGrpSpPr/>
        <p:nvPr/>
      </p:nvGrpSpPr>
      <p:grpSpPr>
        <a:xfrm>
          <a:off x="0" y="0"/>
          <a:ext cx="0" cy="0"/>
          <a:chOff x="0" y="0"/>
          <a:chExt cx="0" cy="0"/>
        </a:xfrm>
      </p:grpSpPr>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pic>
        <p:nvPicPr>
          <p:cNvPr id="19" name="图片 18"/>
          <p:cNvPicPr>
            <a:picLocks noChangeAspect="1"/>
          </p:cNvPicPr>
          <p:nvPr/>
        </p:nvPicPr>
        <p:blipFill>
          <a:blip r:embed="rId2"/>
          <a:stretch>
            <a:fillRect/>
          </a:stretch>
        </p:blipFill>
        <p:spPr>
          <a:xfrm>
            <a:off x="0" y="0"/>
            <a:ext cx="9144793" cy="664522"/>
          </a:xfrm>
          <a:prstGeom prst="rect">
            <a:avLst/>
          </a:prstGeom>
        </p:spPr>
      </p:pic>
      <p:sp>
        <p:nvSpPr>
          <p:cNvPr id="20" name="矩形 1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1" name="图片 20"/>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2" name="矩形 21"/>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1" name="图片 10"/>
          <p:cNvPicPr>
            <a:picLocks noChangeAspect="1"/>
          </p:cNvPicPr>
          <p:nvPr userDrawn="1"/>
        </p:nvPicPr>
        <p:blipFill>
          <a:blip r:embed="rId2"/>
          <a:stretch>
            <a:fillRect/>
          </a:stretch>
        </p:blipFill>
        <p:spPr>
          <a:xfrm>
            <a:off x="0" y="0"/>
            <a:ext cx="9144793" cy="664522"/>
          </a:xfrm>
          <a:prstGeom prst="rect">
            <a:avLst/>
          </a:prstGeom>
        </p:spPr>
      </p:pic>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5" name="矩形 14"/>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3019475642"/>
      </p:ext>
    </p:extLst>
  </p:cSld>
  <p:clrMapOvr>
    <a:masterClrMapping/>
  </p:clrMapOvr>
  <p:extLst mod="1">
    <p:ext uri="{DCECCB84-F9BA-43D5-87BE-67443E8EF086}">
      <p15:sldGuideLst xmlns:p15="http://schemas.microsoft.com/office/powerpoint/2012/main">
        <p15:guide id="1" pos="2880">
          <p15:clr>
            <a:srgbClr val="FBAE40"/>
          </p15:clr>
        </p15:guide>
        <p15:guide id="3" pos="1620">
          <p15:clr>
            <a:srgbClr val="FBAE40"/>
          </p15:clr>
        </p15:guide>
        <p15:guide id="4" pos="2160" userDrawn="1">
          <p15:clr>
            <a:srgbClr val="FBAE40"/>
          </p15:clr>
        </p15:guide>
      </p15:sldGuideLst>
    </p:ext>
  </p:extLst>
</p:sldLayout>
</file>

<file path=ppt/slideLayouts/slideLayout14.xml><?xml version="1.0" encoding="utf-8"?>
<p:sldLayout xmlns:a="http://schemas.openxmlformats.org/drawingml/2006/main" xmlns:r="http://schemas.openxmlformats.org/officeDocument/2006/relationships" xmlns:p="http://schemas.openxmlformats.org/presentationml/2006/main" showMasterSp="0" preserve="1">
  <p:cSld name="对比-有页码">
    <p:spTree>
      <p:nvGrpSpPr>
        <p:cNvPr id="1" name=""/>
        <p:cNvGrpSpPr/>
        <p:nvPr/>
      </p:nvGrpSpPr>
      <p:grpSpPr>
        <a:xfrm>
          <a:off x="0" y="0"/>
          <a:ext cx="0" cy="0"/>
          <a:chOff x="0" y="0"/>
          <a:chExt cx="0" cy="0"/>
        </a:xfrm>
      </p:grpSpPr>
      <p:pic>
        <p:nvPicPr>
          <p:cNvPr id="15" name="图片 14"/>
          <p:cNvPicPr>
            <a:picLocks noChangeAspect="1"/>
          </p:cNvPicPr>
          <p:nvPr/>
        </p:nvPicPr>
        <p:blipFill>
          <a:blip r:embed="rId2"/>
          <a:stretch>
            <a:fillRect/>
          </a:stretch>
        </p:blipFill>
        <p:spPr>
          <a:xfrm>
            <a:off x="0" y="0"/>
            <a:ext cx="9144793" cy="664522"/>
          </a:xfrm>
          <a:prstGeom prst="rect">
            <a:avLst/>
          </a:prstGeom>
        </p:spPr>
      </p:pic>
      <p:sp>
        <p:nvSpPr>
          <p:cNvPr id="22" name="矩形 21"/>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23" name="图片 22"/>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24" name="矩形 23"/>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6" name="文本框 5"/>
          <p:cNvSpPr txBox="1"/>
          <p:nvPr/>
        </p:nvSpPr>
        <p:spPr>
          <a:xfrm>
            <a:off x="8250026" y="313200"/>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5" name="标题 4"/>
          <p:cNvSpPr>
            <a:spLocks noGrp="1"/>
          </p:cNvSpPr>
          <p:nvPr>
            <p:ph type="title" hasCustomPrompt="1"/>
          </p:nvPr>
        </p:nvSpPr>
        <p:spPr>
          <a:xfrm>
            <a:off x="262394" y="960114"/>
            <a:ext cx="4032000" cy="574183"/>
          </a:xfrm>
          <a:prstGeom prst="rect">
            <a:avLst/>
          </a:prstGeom>
        </p:spPr>
        <p:txBody>
          <a:bodyPr anchor="b">
            <a:normAutofit/>
          </a:bodyPr>
          <a:lstStyle>
            <a:lvl1pPr algn="ctr">
              <a:defRPr sz="2800" b="1">
                <a:solidFill>
                  <a:schemeClr val="accent1"/>
                </a:solidFill>
              </a:defRPr>
            </a:lvl1pPr>
          </a:lstStyle>
          <a:p>
            <a:r>
              <a:rPr lang="zh-CN" altLang="en-US" dirty="0"/>
              <a:t>单击此处编辑标题</a:t>
            </a:r>
          </a:p>
        </p:txBody>
      </p:sp>
      <p:cxnSp>
        <p:nvCxnSpPr>
          <p:cNvPr id="3" name="直接连接符 2"/>
          <p:cNvCxnSpPr/>
          <p:nvPr/>
        </p:nvCxnSpPr>
        <p:spPr>
          <a:xfrm flipV="1">
            <a:off x="0" y="1550505"/>
            <a:ext cx="9144000" cy="7952"/>
          </a:xfrm>
          <a:prstGeom prst="line">
            <a:avLst/>
          </a:prstGeom>
        </p:spPr>
        <p:style>
          <a:lnRef idx="1">
            <a:schemeClr val="accent1"/>
          </a:lnRef>
          <a:fillRef idx="0">
            <a:schemeClr val="accent1"/>
          </a:fillRef>
          <a:effectRef idx="0">
            <a:schemeClr val="accent1"/>
          </a:effectRef>
          <a:fontRef idx="minor">
            <a:schemeClr val="tx1"/>
          </a:fontRef>
        </p:style>
      </p:cxnSp>
      <p:sp>
        <p:nvSpPr>
          <p:cNvPr id="12" name="内容占位符 11"/>
          <p:cNvSpPr>
            <a:spLocks noGrp="1"/>
          </p:cNvSpPr>
          <p:nvPr>
            <p:ph sz="quarter" idx="10"/>
          </p:nvPr>
        </p:nvSpPr>
        <p:spPr>
          <a:xfrm>
            <a:off x="262394" y="1717675"/>
            <a:ext cx="403200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6" name="内容占位符 15"/>
          <p:cNvSpPr>
            <a:spLocks noGrp="1"/>
          </p:cNvSpPr>
          <p:nvPr>
            <p:ph sz="quarter" idx="11"/>
          </p:nvPr>
        </p:nvSpPr>
        <p:spPr>
          <a:xfrm>
            <a:off x="4786313" y="1717675"/>
            <a:ext cx="4032250" cy="482624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18" name="文本占位符 4"/>
          <p:cNvSpPr>
            <a:spLocks noGrp="1"/>
          </p:cNvSpPr>
          <p:nvPr>
            <p:ph type="body" sz="quarter" idx="3" hasCustomPrompt="1"/>
          </p:nvPr>
        </p:nvSpPr>
        <p:spPr>
          <a:xfrm>
            <a:off x="4786313" y="958297"/>
            <a:ext cx="4032000" cy="576000"/>
          </a:xfrm>
        </p:spPr>
        <p:txBody>
          <a:bodyPr anchor="b">
            <a:normAutofit/>
          </a:bodyPr>
          <a:lstStyle>
            <a:lvl1pPr marL="0" indent="0" algn="ctr">
              <a:buNone/>
              <a:defRPr lang="zh-CN" altLang="en-US" sz="2800" b="1" dirty="0" smtClean="0">
                <a:solidFill>
                  <a:schemeClr val="accent1"/>
                </a:solidFill>
                <a:latin typeface="+mj-lt"/>
                <a:ea typeface="+mj-ea"/>
                <a:cs typeface="+mj-cs"/>
              </a:defRPr>
            </a:lvl1pPr>
          </a:lstStyle>
          <a:p>
            <a:pPr marL="228600" lvl="0" indent="-228600" algn="ctr">
              <a:lnSpc>
                <a:spcPct val="90000"/>
              </a:lnSpc>
              <a:spcBef>
                <a:spcPct val="0"/>
              </a:spcBef>
            </a:pPr>
            <a:r>
              <a:rPr lang="zh-CN" altLang="en-US" dirty="0"/>
              <a:t>单击此处编辑标题</a:t>
            </a:r>
          </a:p>
        </p:txBody>
      </p:sp>
      <p:sp>
        <p:nvSpPr>
          <p:cNvPr id="21" name="灯片编号占位符 8"/>
          <p:cNvSpPr>
            <a:spLocks noGrp="1"/>
          </p:cNvSpPr>
          <p:nvPr>
            <p:ph type="sldNum" sz="quarter" idx="12"/>
          </p:nvPr>
        </p:nvSpPr>
        <p:spPr>
          <a:xfrm>
            <a:off x="8696565" y="313200"/>
            <a:ext cx="487190" cy="276999"/>
          </a:xfrm>
          <a:prstGeom prst="rect">
            <a:avLst/>
          </a:prstGeom>
          <a:noFill/>
        </p:spPr>
        <p:txBody>
          <a:bodyPr wrap="squar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54BD5A17-3153-4A95-988E-B577C14000F1}" type="slidenum">
              <a:rPr lang="en-US" altLang="zh-CN" smtClean="0"/>
              <a:pPr/>
              <a:t>‹#›</a:t>
            </a:fld>
            <a:endParaRPr lang="en-US" altLang="zh-CN" dirty="0"/>
          </a:p>
        </p:txBody>
      </p:sp>
      <p:pic>
        <p:nvPicPr>
          <p:cNvPr id="13" name="图片 12"/>
          <p:cNvPicPr>
            <a:picLocks noChangeAspect="1"/>
          </p:cNvPicPr>
          <p:nvPr userDrawn="1"/>
        </p:nvPicPr>
        <p:blipFill>
          <a:blip r:embed="rId2"/>
          <a:stretch>
            <a:fillRect/>
          </a:stretch>
        </p:blipFill>
        <p:spPr>
          <a:xfrm>
            <a:off x="0" y="0"/>
            <a:ext cx="9144793" cy="664522"/>
          </a:xfrm>
          <a:prstGeom prst="rect">
            <a:avLst/>
          </a:prstGeom>
        </p:spPr>
      </p:pic>
      <p:sp>
        <p:nvSpPr>
          <p:cNvPr id="14" name="矩形 13"/>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9" name="矩形 18"/>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651306052"/>
      </p:ext>
    </p:extLst>
  </p:cSld>
  <p:clrMapOvr>
    <a:masterClrMapping/>
  </p:clrMapOvr>
  <p:extLst mod="1">
    <p:ext uri="{DCECCB84-F9BA-43D5-87BE-67443E8EF086}">
      <p15:sldGuideLst xmlns:p15="http://schemas.microsoft.com/office/powerpoint/2012/main">
        <p15:guide id="1" pos="2880">
          <p15:clr>
            <a:srgbClr val="FBAE40"/>
          </p15:clr>
        </p15:guide>
        <p15:guide id="2" pos="5193">
          <p15:clr>
            <a:srgbClr val="FBAE40"/>
          </p15:clr>
        </p15:guide>
        <p15:guide id="5" pos="1620">
          <p15:clr>
            <a:srgbClr val="FBAE40"/>
          </p15:clr>
        </p15:guide>
        <p15:guide id="6" pos="2921">
          <p15:clr>
            <a:srgbClr val="FBAE40"/>
          </p15:clr>
        </p15:guide>
        <p15:guide id="7" pos="2160" userDrawn="1">
          <p15:clr>
            <a:srgbClr val="FBAE40"/>
          </p15:clr>
        </p15:guide>
        <p15:guide id="8" pos="3895" userDrawn="1">
          <p15:clr>
            <a:srgbClr val="FBAE40"/>
          </p15:clr>
        </p15:guide>
      </p15:sldGuideLst>
    </p:ext>
  </p:extLst>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p:cSld name="1_封面">
    <p:bg>
      <p:bgPr>
        <a:solidFill>
          <a:schemeClr val="accent1"/>
        </a:solidFill>
        <a:effectLst/>
      </p:bgPr>
    </p:bg>
    <p:spTree>
      <p:nvGrpSpPr>
        <p:cNvPr id="1" name=""/>
        <p:cNvGrpSpPr/>
        <p:nvPr/>
      </p:nvGrpSpPr>
      <p:grpSpPr>
        <a:xfrm>
          <a:off x="0" y="0"/>
          <a:ext cx="0" cy="0"/>
          <a:chOff x="0" y="0"/>
          <a:chExt cx="0" cy="0"/>
        </a:xfrm>
      </p:grpSpPr>
      <p:pic>
        <p:nvPicPr>
          <p:cNvPr id="5" name="图片 4"/>
          <p:cNvPicPr>
            <a:picLocks noChangeAspect="1"/>
          </p:cNvPicPr>
          <p:nvPr/>
        </p:nvPicPr>
        <p:blipFill>
          <a:blip r:embed="rId2" cstate="print">
            <a:extLst>
              <a:ext uri="{28A0092B-C50C-407E-A947-70E740481C1C}">
                <a14:useLocalDpi xmlns:a14="http://schemas.microsoft.com/office/drawing/2010/main" val="0"/>
              </a:ext>
            </a:extLst>
          </a:blip>
          <a:stretch>
            <a:fillRect/>
          </a:stretch>
        </p:blipFill>
        <p:spPr>
          <a:xfrm>
            <a:off x="6207760" y="5815086"/>
            <a:ext cx="2458720" cy="650876"/>
          </a:xfrm>
          <a:prstGeom prst="rect">
            <a:avLst/>
          </a:prstGeom>
        </p:spPr>
      </p:pic>
      <p:sp>
        <p:nvSpPr>
          <p:cNvPr id="2" name="标题 1"/>
          <p:cNvSpPr>
            <a:spLocks noGrp="1"/>
          </p:cNvSpPr>
          <p:nvPr>
            <p:ph type="title"/>
          </p:nvPr>
        </p:nvSpPr>
        <p:spPr>
          <a:xfrm>
            <a:off x="469123" y="4006448"/>
            <a:ext cx="8325019" cy="1114192"/>
          </a:xfrm>
          <a:prstGeom prst="rect">
            <a:avLst/>
          </a:prstGeom>
        </p:spPr>
        <p:txBody>
          <a:bodyPr anchor="ctr">
            <a:noAutofit/>
          </a:bodyPr>
          <a:lstStyle>
            <a:lvl1pPr algn="l">
              <a:lnSpc>
                <a:spcPct val="100000"/>
              </a:lnSpc>
              <a:defRPr sz="4000" b="1">
                <a:solidFill>
                  <a:schemeClr val="bg1"/>
                </a:solidFill>
                <a:latin typeface="+mj-ea"/>
                <a:ea typeface="+mj-ea"/>
              </a:defRPr>
            </a:lvl1pPr>
          </a:lstStyle>
          <a:p>
            <a:r>
              <a:rPr lang="zh-CN" altLang="en-US" dirty="0"/>
              <a:t>单击此处编辑母版标题样式</a:t>
            </a:r>
          </a:p>
        </p:txBody>
      </p:sp>
      <p:sp>
        <p:nvSpPr>
          <p:cNvPr id="6" name="副标题 2"/>
          <p:cNvSpPr>
            <a:spLocks noGrp="1"/>
          </p:cNvSpPr>
          <p:nvPr>
            <p:ph type="subTitle" idx="1"/>
          </p:nvPr>
        </p:nvSpPr>
        <p:spPr>
          <a:xfrm>
            <a:off x="469124" y="5245246"/>
            <a:ext cx="5820358" cy="468179"/>
          </a:xfrm>
        </p:spPr>
        <p:txBody>
          <a:bodyPr anchor="ctr">
            <a:noAutofit/>
          </a:bodyPr>
          <a:lstStyle>
            <a:lvl1pPr marL="0" indent="0" algn="l">
              <a:lnSpc>
                <a:spcPct val="100000"/>
              </a:lnSpc>
              <a:buNone/>
              <a:defRPr lang="zh-CN" altLang="en-US" sz="2400" b="0">
                <a:solidFill>
                  <a:schemeClr val="bg1"/>
                </a:solidFill>
                <a:latin typeface="+mn-ea"/>
                <a:cs typeface="+mj-cs"/>
              </a:defRPr>
            </a:lvl1pPr>
          </a:lstStyle>
          <a:p>
            <a:pPr marL="228600" lvl="0" indent="-228600" algn="ctr">
              <a:lnSpc>
                <a:spcPct val="90000"/>
              </a:lnSpc>
              <a:spcBef>
                <a:spcPct val="0"/>
              </a:spcBef>
            </a:pPr>
            <a:r>
              <a:rPr lang="zh-CN" altLang="en-US"/>
              <a:t>单击以编辑母版副标题样式</a:t>
            </a:r>
            <a:endParaRPr lang="zh-CN" altLang="en-US" dirty="0"/>
          </a:p>
        </p:txBody>
      </p:sp>
      <p:sp>
        <p:nvSpPr>
          <p:cNvPr id="7" name="文本占位符 6"/>
          <p:cNvSpPr>
            <a:spLocks noGrp="1"/>
          </p:cNvSpPr>
          <p:nvPr>
            <p:ph type="body" sz="quarter" idx="10" hasCustomPrompt="1"/>
          </p:nvPr>
        </p:nvSpPr>
        <p:spPr>
          <a:xfrm>
            <a:off x="469124" y="5815087"/>
            <a:ext cx="4159250" cy="499004"/>
          </a:xfrm>
        </p:spPr>
        <p:txBody>
          <a:bodyPr>
            <a:noAutofit/>
          </a:bodyPr>
          <a:lstStyle>
            <a:lvl1pPr marL="0" indent="0">
              <a:lnSpc>
                <a:spcPct val="100000"/>
              </a:lnSpc>
              <a:buNone/>
              <a:defRPr sz="2400">
                <a:solidFill>
                  <a:schemeClr val="bg1"/>
                </a:solidFill>
              </a:defRPr>
            </a:lvl1pPr>
          </a:lstStyle>
          <a:p>
            <a:pPr lvl="0"/>
            <a:r>
              <a:rPr lang="zh-CN" altLang="en-US" dirty="0"/>
              <a:t>单击此处添加日期</a:t>
            </a:r>
          </a:p>
        </p:txBody>
      </p:sp>
      <p:pic>
        <p:nvPicPr>
          <p:cNvPr id="10" name="图片 9"/>
          <p:cNvPicPr>
            <a:picLocks noChangeAspect="1"/>
          </p:cNvPicPr>
          <p:nvPr/>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11" name="直接连接符 10"/>
          <p:cNvCxnSpPr/>
          <p:nvPr/>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pic>
        <p:nvPicPr>
          <p:cNvPr id="8" name="图片 7"/>
          <p:cNvPicPr>
            <a:picLocks noChangeAspect="1"/>
          </p:cNvPicPr>
          <p:nvPr userDrawn="1"/>
        </p:nvPicPr>
        <p:blipFill rotWithShape="1">
          <a:blip r:embed="rId3">
            <a:extLst>
              <a:ext uri="{28A0092B-C50C-407E-A947-70E740481C1C}">
                <a14:useLocalDpi xmlns:a14="http://schemas.microsoft.com/office/drawing/2010/main" val="0"/>
              </a:ext>
            </a:extLst>
          </a:blip>
          <a:srcRect l="78" t="172" r="40" b="-12"/>
          <a:stretch/>
        </p:blipFill>
        <p:spPr>
          <a:xfrm>
            <a:off x="0" y="0"/>
            <a:ext cx="9144000" cy="3899805"/>
          </a:xfrm>
          <a:prstGeom prst="rect">
            <a:avLst/>
          </a:prstGeom>
          <a:ln>
            <a:noFill/>
          </a:ln>
        </p:spPr>
      </p:pic>
      <p:cxnSp>
        <p:nvCxnSpPr>
          <p:cNvPr id="9" name="直接连接符 8"/>
          <p:cNvCxnSpPr/>
          <p:nvPr userDrawn="1"/>
        </p:nvCxnSpPr>
        <p:spPr>
          <a:xfrm>
            <a:off x="0" y="3899805"/>
            <a:ext cx="9144000" cy="0"/>
          </a:xfrm>
          <a:prstGeom prst="line">
            <a:avLst/>
          </a:prstGeom>
          <a:ln>
            <a:solidFill>
              <a:schemeClr val="bg1"/>
            </a:soli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2060996"/>
      </p:ext>
    </p:extLst>
  </p:cSld>
  <p:clrMapOvr>
    <a:masterClrMapping/>
  </p:clrMapOvr>
  <p:extLst mod="1">
    <p:ext uri="{DCECCB84-F9BA-43D5-87BE-67443E8EF086}">
      <p15:sldGuideLst xmlns:p15="http://schemas.microsoft.com/office/powerpoint/2012/main">
        <p15:guide id="2" pos="295">
          <p15:clr>
            <a:srgbClr val="FBAE40"/>
          </p15:clr>
        </p15:guide>
        <p15:guide id="3" orient="horz" pos="2160">
          <p15:clr>
            <a:srgbClr val="FBAE40"/>
          </p15:clr>
        </p15:guide>
        <p15:guide id="4" pos="166">
          <p15:clr>
            <a:srgbClr val="FBAE40"/>
          </p15:clr>
        </p15:guide>
      </p15:sldGuideLst>
    </p:ext>
  </p:extLst>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p:cSld name="封底">
    <p:bg>
      <p:bgPr>
        <a:solidFill>
          <a:schemeClr val="accent1"/>
        </a:solidFill>
        <a:effectLst/>
      </p:bgPr>
    </p:bg>
    <p:spTree>
      <p:nvGrpSpPr>
        <p:cNvPr id="1" name=""/>
        <p:cNvGrpSpPr/>
        <p:nvPr/>
      </p:nvGrpSpPr>
      <p:grpSpPr>
        <a:xfrm>
          <a:off x="0" y="0"/>
          <a:ext cx="0" cy="0"/>
          <a:chOff x="0" y="0"/>
          <a:chExt cx="0" cy="0"/>
        </a:xfrm>
      </p:grpSpPr>
      <p:pic>
        <p:nvPicPr>
          <p:cNvPr id="2" name="图片 1"/>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pic>
        <p:nvPicPr>
          <p:cNvPr id="4" name="图片 3"/>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08974" y="3608990"/>
            <a:ext cx="3021843" cy="799946"/>
          </a:xfrm>
          <a:prstGeom prst="rect">
            <a:avLst/>
          </a:prstGeom>
        </p:spPr>
      </p:pic>
      <p:sp>
        <p:nvSpPr>
          <p:cNvPr id="3" name="标题 2"/>
          <p:cNvSpPr>
            <a:spLocks noGrp="1"/>
          </p:cNvSpPr>
          <p:nvPr>
            <p:ph type="title"/>
          </p:nvPr>
        </p:nvSpPr>
        <p:spPr>
          <a:xfrm>
            <a:off x="487896" y="1371600"/>
            <a:ext cx="8410492" cy="926932"/>
          </a:xfrm>
        </p:spPr>
        <p:txBody>
          <a:bodyPr>
            <a:noAutofit/>
          </a:bodyPr>
          <a:lstStyle>
            <a:lvl1pPr algn="ctr">
              <a:defRPr sz="6600" b="1">
                <a:solidFill>
                  <a:schemeClr val="bg1"/>
                </a:solidFill>
              </a:defRPr>
            </a:lvl1pPr>
          </a:lstStyle>
          <a:p>
            <a:r>
              <a:rPr lang="zh-CN" altLang="en-US"/>
              <a:t>单击此处编辑母版标题样式</a:t>
            </a:r>
          </a:p>
        </p:txBody>
      </p:sp>
      <p:pic>
        <p:nvPicPr>
          <p:cNvPr id="5" name="图片 4"/>
          <p:cNvPicPr>
            <a:picLocks noChangeAspect="1"/>
          </p:cNvPicPr>
          <p:nvPr userDrawn="1"/>
        </p:nvPicPr>
        <p:blipFill>
          <a:blip r:embed="rId2">
            <a:extLst>
              <a:ext uri="{28A0092B-C50C-407E-A947-70E740481C1C}">
                <a14:useLocalDpi xmlns:a14="http://schemas.microsoft.com/office/drawing/2010/main" val="0"/>
              </a:ext>
            </a:extLst>
          </a:blip>
          <a:stretch>
            <a:fillRect/>
          </a:stretch>
        </p:blipFill>
        <p:spPr>
          <a:xfrm>
            <a:off x="0" y="2603073"/>
            <a:ext cx="9144000" cy="2811780"/>
          </a:xfrm>
          <a:prstGeom prst="rect">
            <a:avLst/>
          </a:prstGeom>
        </p:spPr>
      </p:pic>
    </p:spTree>
    <p:extLst>
      <p:ext uri="{BB962C8B-B14F-4D97-AF65-F5344CB8AC3E}">
        <p14:creationId xmlns:p14="http://schemas.microsoft.com/office/powerpoint/2010/main" val="1105909248"/>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p:cSld name="内页">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Tree>
    <p:extLst>
      <p:ext uri="{BB962C8B-B14F-4D97-AF65-F5344CB8AC3E}">
        <p14:creationId xmlns:p14="http://schemas.microsoft.com/office/powerpoint/2010/main" val="49050177"/>
      </p:ext>
    </p:extLst>
  </p:cSld>
  <p:clrMapOvr>
    <a:masterClrMapping/>
  </p:clrMapOvr>
  <p:extLst mod="1">
    <p:ext uri="{DCECCB84-F9BA-43D5-87BE-67443E8EF086}">
      <p15:sldGuideLst xmlns:p15="http://schemas.microsoft.com/office/powerpoint/2012/main"/>
    </p:ext>
  </p:extLst>
</p:sldLayout>
</file>

<file path=ppt/slideLayouts/slideLayout3.xml><?xml version="1.0" encoding="utf-8"?>
<p:sldLayout xmlns:a="http://schemas.openxmlformats.org/drawingml/2006/main" xmlns:r="http://schemas.openxmlformats.org/officeDocument/2006/relationships" xmlns:p="http://schemas.openxmlformats.org/presentationml/2006/main" preserve="1">
  <p:cSld name="内页-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5" y="975600"/>
            <a:ext cx="8372163" cy="576000"/>
          </a:xfrm>
          <a:prstGeom prst="rect">
            <a:avLst/>
          </a:prstGeom>
        </p:spPr>
        <p:txBody>
          <a:bodyPr/>
          <a:lstStyle>
            <a:lvl1pPr>
              <a:defRPr sz="3200" b="1">
                <a:solidFill>
                  <a:schemeClr val="accent1"/>
                </a:solidFill>
              </a:defRPr>
            </a:lvl1pPr>
          </a:lstStyle>
          <a:p>
            <a:r>
              <a:rPr lang="zh-CN" altLang="en-US"/>
              <a:t>单击此处编辑母版标题样式</a:t>
            </a:r>
          </a:p>
        </p:txBody>
      </p:sp>
      <p:sp>
        <p:nvSpPr>
          <p:cNvPr id="10" name="灯片编号占位符 5"/>
          <p:cNvSpPr txBox="1">
            <a:spLocks/>
          </p:cNvSpPr>
          <p:nvPr/>
        </p:nvSpPr>
        <p:spPr>
          <a:xfrm>
            <a:off x="8697600" y="311755"/>
            <a:ext cx="365165" cy="276999"/>
          </a:xfrm>
          <a:prstGeom prst="rect">
            <a:avLst/>
          </a:prstGeom>
          <a:noFill/>
        </p:spPr>
        <p:txBody>
          <a:bodyPr wrap="non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E1703B59-C883-4B8B-974E-AFB30A6C43A7}" type="slidenum">
              <a:rPr lang="zh-CN" altLang="en-US" smtClean="0"/>
              <a:pPr lvl="0"/>
              <a:t>‹#›</a:t>
            </a:fld>
            <a:endParaRPr lang="zh-CN" altLang="en-US" dirty="0"/>
          </a:p>
        </p:txBody>
      </p:sp>
      <p:sp>
        <p:nvSpPr>
          <p:cNvPr id="9" name="文本框 8"/>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Tree>
    <p:extLst>
      <p:ext uri="{BB962C8B-B14F-4D97-AF65-F5344CB8AC3E}">
        <p14:creationId xmlns:p14="http://schemas.microsoft.com/office/powerpoint/2010/main" val="659745371"/>
      </p:ext>
    </p:extLst>
  </p:cSld>
  <p:clrMapOvr>
    <a:masterClrMapping/>
  </p:clrMapOvr>
  <p:extLst mod="1">
    <p:ext uri="{DCECCB84-F9BA-43D5-87BE-67443E8EF086}">
      <p15:sldGuideLst xmlns:p15="http://schemas.microsoft.com/office/powerpoint/2012/main"/>
    </p:ext>
  </p:extLst>
</p:sldLayout>
</file>

<file path=ppt/slideLayouts/slideLayout4.xml><?xml version="1.0" encoding="utf-8"?>
<p:sldLayout xmlns:a="http://schemas.openxmlformats.org/drawingml/2006/main" xmlns:r="http://schemas.openxmlformats.org/officeDocument/2006/relationships" xmlns:p="http://schemas.openxmlformats.org/presentationml/2006/main" showMasterSp="0" preserve="1">
  <p:cSld name="内页-极简">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7" name="矩形 6"/>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52728377"/>
      </p:ext>
    </p:extLst>
  </p:cSld>
  <p:clrMapOvr>
    <a:masterClrMapping/>
  </p:clrMapOvr>
  <p:extLst mod="1">
    <p:ext uri="{DCECCB84-F9BA-43D5-87BE-67443E8EF086}">
      <p15:sldGuideLst xmlns:p15="http://schemas.microsoft.com/office/powerpoint/2012/main"/>
    </p:ext>
  </p:extLst>
</p:sldLayout>
</file>

<file path=ppt/slideLayouts/slideLayout5.xml><?xml version="1.0" encoding="utf-8"?>
<p:sldLayout xmlns:a="http://schemas.openxmlformats.org/drawingml/2006/main" xmlns:r="http://schemas.openxmlformats.org/officeDocument/2006/relationships" xmlns:p="http://schemas.openxmlformats.org/presentationml/2006/main" showMasterSp="0" preserve="1">
  <p:cSld name="内页-极简-有页码">
    <p:spTree>
      <p:nvGrpSpPr>
        <p:cNvPr id="1" name=""/>
        <p:cNvGrpSpPr/>
        <p:nvPr/>
      </p:nvGrpSpPr>
      <p:grpSpPr>
        <a:xfrm>
          <a:off x="0" y="0"/>
          <a:ext cx="0" cy="0"/>
          <a:chOff x="0" y="0"/>
          <a:chExt cx="0" cy="0"/>
        </a:xfrm>
      </p:grpSpPr>
      <p:sp>
        <p:nvSpPr>
          <p:cNvPr id="3" name="内容占位符 2"/>
          <p:cNvSpPr>
            <a:spLocks noGrp="1"/>
          </p:cNvSpPr>
          <p:nvPr>
            <p:ph sz="quarter" idx="10"/>
          </p:nvPr>
        </p:nvSpPr>
        <p:spPr>
          <a:xfrm>
            <a:off x="494025" y="1685678"/>
            <a:ext cx="8372163" cy="4921498"/>
          </a:xfrm>
        </p:spPr>
        <p:txBody>
          <a:bodyPr>
            <a:normAutofit/>
          </a:bodyPr>
          <a:lstStyle>
            <a:lvl1pPr>
              <a:buClr>
                <a:schemeClr val="accent1"/>
              </a:buClr>
              <a:defRPr sz="2000"/>
            </a:lvl1pPr>
            <a:lvl2pPr>
              <a:buClr>
                <a:schemeClr val="accent1"/>
              </a:buClr>
              <a:defRPr sz="1800"/>
            </a:lvl2pPr>
            <a:lvl3pPr>
              <a:buClr>
                <a:schemeClr val="accent1"/>
              </a:buClr>
              <a:defRPr sz="1600"/>
            </a:lvl3pPr>
            <a:lvl4pPr>
              <a:buClr>
                <a:schemeClr val="accent1"/>
              </a:buClr>
              <a:defRPr sz="1400"/>
            </a:lvl4pPr>
            <a:lvl5pPr>
              <a:buClr>
                <a:schemeClr val="accent1"/>
              </a:buClr>
              <a:defRPr sz="1400"/>
            </a:lvl5pPr>
          </a:lstStyle>
          <a:p>
            <a:pPr lvl="0"/>
            <a:r>
              <a:rPr lang="zh-CN" altLang="en-US"/>
              <a:t>编辑母版文本样式</a:t>
            </a:r>
          </a:p>
          <a:p>
            <a:pPr lvl="1"/>
            <a:r>
              <a:rPr lang="zh-CN" altLang="en-US"/>
              <a:t>第二级</a:t>
            </a:r>
          </a:p>
          <a:p>
            <a:pPr lvl="2"/>
            <a:r>
              <a:rPr lang="zh-CN" altLang="en-US"/>
              <a:t>第三级</a:t>
            </a:r>
          </a:p>
          <a:p>
            <a:pPr lvl="3"/>
            <a:r>
              <a:rPr lang="zh-CN" altLang="en-US"/>
              <a:t>第四级</a:t>
            </a:r>
          </a:p>
          <a:p>
            <a:pPr lvl="4"/>
            <a:r>
              <a:rPr lang="zh-CN" altLang="en-US"/>
              <a:t>第五级</a:t>
            </a:r>
            <a:endParaRPr lang="zh-CN" altLang="en-US" dirty="0"/>
          </a:p>
        </p:txBody>
      </p:sp>
      <p:sp>
        <p:nvSpPr>
          <p:cNvPr id="5" name="标题 4"/>
          <p:cNvSpPr>
            <a:spLocks noGrp="1"/>
          </p:cNvSpPr>
          <p:nvPr>
            <p:ph type="title"/>
          </p:nvPr>
        </p:nvSpPr>
        <p:spPr>
          <a:xfrm>
            <a:off x="494024" y="974277"/>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9" name="矩形 8"/>
          <p:cNvSpPr/>
          <p:nvPr/>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7" name="灯片编号占位符 8"/>
          <p:cNvSpPr>
            <a:spLocks noGrp="1"/>
          </p:cNvSpPr>
          <p:nvPr>
            <p:ph type="sldNum" sz="quarter" idx="12"/>
          </p:nvPr>
        </p:nvSpPr>
        <p:spPr>
          <a:xfrm>
            <a:off x="8697600" y="313200"/>
            <a:ext cx="365165" cy="276999"/>
          </a:xfrm>
          <a:prstGeom prst="rect">
            <a:avLst/>
          </a:prstGeom>
          <a:noFill/>
        </p:spPr>
        <p:txBody>
          <a:bodyPr wrap="none" rtlCol="0">
            <a:spAutoFit/>
          </a:bodyPr>
          <a:lstStyle>
            <a:lvl1pPr>
              <a:defRPr lang="zh-CN" altLang="en-US" sz="1200" spc="-60" baseline="0" smtClean="0">
                <a:solidFill>
                  <a:schemeClr val="bg1"/>
                </a:solidFill>
                <a:latin typeface="微软雅黑" panose="020B0503020204020204" pitchFamily="34" charset="-122"/>
                <a:ea typeface="微软雅黑" panose="020B0503020204020204" pitchFamily="34" charset="-122"/>
              </a:defRPr>
            </a:lvl1pPr>
          </a:lstStyle>
          <a:p>
            <a:fld id="{D4CE0C3C-47D3-4455-AB34-8268314DB49D}" type="slidenum">
              <a:rPr lang="en-US" altLang="zh-CN" smtClean="0"/>
              <a:pPr/>
              <a:t>‹#›</a:t>
            </a:fld>
            <a:endParaRPr lang="en-US" altLang="zh-CN"/>
          </a:p>
        </p:txBody>
      </p:sp>
      <p:sp>
        <p:nvSpPr>
          <p:cNvPr id="8" name="文本框 7"/>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2" name="图片 11"/>
          <p:cNvPicPr>
            <a:picLocks noChangeAspect="1"/>
          </p:cNvPicPr>
          <p:nvPr/>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
        <p:nvSpPr>
          <p:cNvPr id="11" name="矩形 10"/>
          <p:cNvSpPr/>
          <p:nvPr userDrawn="1"/>
        </p:nvSpPr>
        <p:spPr>
          <a:xfrm>
            <a:off x="0" y="1"/>
            <a:ext cx="9144000" cy="6688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3" name="矩形 12"/>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4" name="文本框 13"/>
          <p:cNvSpPr txBox="1"/>
          <p:nvPr userDrawn="1"/>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pic>
        <p:nvPicPr>
          <p:cNvPr id="15" name="图片 14"/>
          <p:cNvPicPr>
            <a:picLocks noChangeAspect="1"/>
          </p:cNvPicPr>
          <p:nvPr userDrawn="1"/>
        </p:nvPicPr>
        <p:blipFill>
          <a:blip r:embed="rId2" cstate="print">
            <a:extLst>
              <a:ext uri="{BEBA8EAE-BF5A-486C-A8C5-ECC9F3942E4B}">
                <a14:imgProps xmlns:a14="http://schemas.microsoft.com/office/drawing/2010/main">
                  <a14:imgLayer r:embed="rId3">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04390"/>
            <a:ext cx="459922" cy="460086"/>
          </a:xfrm>
          <a:prstGeom prst="rect">
            <a:avLst/>
          </a:prstGeom>
        </p:spPr>
      </p:pic>
    </p:spTree>
    <p:extLst>
      <p:ext uri="{BB962C8B-B14F-4D97-AF65-F5344CB8AC3E}">
        <p14:creationId xmlns:p14="http://schemas.microsoft.com/office/powerpoint/2010/main" val="3571174895"/>
      </p:ext>
    </p:extLst>
  </p:cSld>
  <p:clrMapOvr>
    <a:masterClrMapping/>
  </p:clrMapOvr>
  <p:hf hdr="0" ftr="0" dt="0"/>
  <p:extLst mod="1">
    <p:ext uri="{DCECCB84-F9BA-43D5-87BE-67443E8EF086}">
      <p15:sldGuideLst xmlns:p15="http://schemas.microsoft.com/office/powerpoint/2012/main"/>
    </p:ext>
  </p:extLst>
</p:sldLayout>
</file>

<file path=ppt/slideLayouts/slideLayout6.xml><?xml version="1.0" encoding="utf-8"?>
<p:sldLayout xmlns:a="http://schemas.openxmlformats.org/drawingml/2006/main" xmlns:r="http://schemas.openxmlformats.org/officeDocument/2006/relationships" xmlns:p="http://schemas.openxmlformats.org/presentationml/2006/main" showMasterSp="0" preserve="1">
  <p:cSld name="目录">
    <p:spTree>
      <p:nvGrpSpPr>
        <p:cNvPr id="1" name=""/>
        <p:cNvGrpSpPr/>
        <p:nvPr/>
      </p:nvGrpSpPr>
      <p:grpSpPr>
        <a:xfrm>
          <a:off x="0" y="0"/>
          <a:ext cx="0" cy="0"/>
          <a:chOff x="0" y="0"/>
          <a:chExt cx="0" cy="0"/>
        </a:xfrm>
      </p:grpSpPr>
      <p:pic>
        <p:nvPicPr>
          <p:cNvPr id="10" name="图片 9"/>
          <p:cNvPicPr>
            <a:picLocks noChangeAspect="1"/>
          </p:cNvPicPr>
          <p:nvPr/>
        </p:nvPicPr>
        <p:blipFill>
          <a:blip r:embed="rId2"/>
          <a:stretch>
            <a:fillRect/>
          </a:stretch>
        </p:blipFill>
        <p:spPr>
          <a:xfrm>
            <a:off x="0" y="0"/>
            <a:ext cx="9144793" cy="664522"/>
          </a:xfrm>
          <a:prstGeom prst="rect">
            <a:avLst/>
          </a:prstGeom>
        </p:spPr>
      </p:pic>
      <p:sp>
        <p:nvSpPr>
          <p:cNvPr id="7" name="矩形 6"/>
          <p:cNvSpPr/>
          <p:nvPr/>
        </p:nvSpPr>
        <p:spPr>
          <a:xfrm>
            <a:off x="0" y="5821680"/>
            <a:ext cx="9144000" cy="1036320"/>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8" name="图片 7"/>
          <p:cNvPicPr>
            <a:picLocks noChangeAspect="1"/>
          </p:cNvPicPr>
          <p:nvPr/>
        </p:nvPicPr>
        <p:blipFill>
          <a:blip r:embed="rId3" cstate="print">
            <a:extLst>
              <a:ext uri="{28A0092B-C50C-407E-A947-70E740481C1C}">
                <a14:useLocalDpi xmlns:a14="http://schemas.microsoft.com/office/drawing/2010/main" val="0"/>
              </a:ext>
            </a:extLst>
          </a:blip>
          <a:stretch>
            <a:fillRect/>
          </a:stretch>
        </p:blipFill>
        <p:spPr>
          <a:xfrm>
            <a:off x="6667293" y="6100771"/>
            <a:ext cx="1958547" cy="518469"/>
          </a:xfrm>
          <a:prstGeom prst="rect">
            <a:avLst/>
          </a:prstGeom>
        </p:spPr>
      </p:pic>
      <p:sp>
        <p:nvSpPr>
          <p:cNvPr id="2" name="标题 1"/>
          <p:cNvSpPr>
            <a:spLocks noGrp="1"/>
          </p:cNvSpPr>
          <p:nvPr>
            <p:ph type="title"/>
          </p:nvPr>
        </p:nvSpPr>
        <p:spPr>
          <a:xfrm>
            <a:off x="323850" y="235137"/>
            <a:ext cx="6474515" cy="337358"/>
          </a:xfrm>
          <a:prstGeom prst="rect">
            <a:avLst/>
          </a:prstGeom>
        </p:spPr>
        <p:txBody>
          <a:bodyPr anchor="ctr"/>
          <a:lstStyle>
            <a:lvl1pPr>
              <a:defRPr sz="2000">
                <a:solidFill>
                  <a:schemeClr val="bg1"/>
                </a:solidFill>
                <a:effectLst/>
              </a:defRPr>
            </a:lvl1pPr>
          </a:lstStyle>
          <a:p>
            <a:r>
              <a:rPr lang="zh-CN" altLang="en-US"/>
              <a:t>单击此处编辑母版标题样式</a:t>
            </a:r>
            <a:endParaRPr lang="zh-CN" altLang="en-US" dirty="0"/>
          </a:p>
        </p:txBody>
      </p:sp>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pic>
        <p:nvPicPr>
          <p:cNvPr id="9" name="图片 8"/>
          <p:cNvPicPr>
            <a:picLocks noChangeAspect="1"/>
          </p:cNvPicPr>
          <p:nvPr userDrawn="1"/>
        </p:nvPicPr>
        <p:blipFill>
          <a:blip r:embed="rId2"/>
          <a:stretch>
            <a:fillRect/>
          </a:stretch>
        </p:blipFill>
        <p:spPr>
          <a:xfrm>
            <a:off x="0" y="0"/>
            <a:ext cx="9144793" cy="664522"/>
          </a:xfrm>
          <a:prstGeom prst="rect">
            <a:avLst/>
          </a:prstGeom>
        </p:spPr>
      </p:pic>
      <p:sp>
        <p:nvSpPr>
          <p:cNvPr id="11" name="矩形 10"/>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userDrawn="1"/>
        </p:nvPicPr>
        <p:blipFill>
          <a:blip r:embed="rId4">
            <a:extLst>
              <a:ext uri="{28A0092B-C50C-407E-A947-70E740481C1C}">
                <a14:useLocalDpi xmlns:a14="http://schemas.microsoft.com/office/drawing/2010/main" val="0"/>
              </a:ext>
            </a:extLst>
          </a:blip>
          <a:stretch>
            <a:fillRect/>
          </a:stretch>
        </p:blipFill>
        <p:spPr>
          <a:xfrm>
            <a:off x="0" y="651240"/>
            <a:ext cx="9144000" cy="5185064"/>
          </a:xfrm>
          <a:prstGeom prst="rect">
            <a:avLst/>
          </a:prstGeom>
        </p:spPr>
      </p:pic>
    </p:spTree>
    <p:extLst>
      <p:ext uri="{BB962C8B-B14F-4D97-AF65-F5344CB8AC3E}">
        <p14:creationId xmlns:p14="http://schemas.microsoft.com/office/powerpoint/2010/main" val="1186249892"/>
      </p:ext>
    </p:extLst>
  </p:cSld>
  <p:clrMapOvr>
    <a:masterClrMapping/>
  </p:clrMapOvr>
  <p:extLst mod="1">
    <p:ext uri="{DCECCB84-F9BA-43D5-87BE-67443E8EF086}">
      <p15:sldGuideLst xmlns:p15="http://schemas.microsoft.com/office/powerpoint/2012/main">
        <p15:guide id="1" pos="5556">
          <p15:clr>
            <a:srgbClr val="FBAE40"/>
          </p15:clr>
        </p15:guide>
        <p15:guide id="2" pos="204">
          <p15:clr>
            <a:srgbClr val="FBAE40"/>
          </p15:clr>
        </p15:guide>
        <p15:guide id="5" pos="3125">
          <p15:clr>
            <a:srgbClr val="FBAE40"/>
          </p15:clr>
        </p15:guide>
        <p15:guide id="6" pos="115">
          <p15:clr>
            <a:srgbClr val="FBAE40"/>
          </p15:clr>
        </p15:guide>
        <p15:guide id="7" pos="4167" userDrawn="1">
          <p15:clr>
            <a:srgbClr val="FBAE40"/>
          </p15:clr>
        </p15:guide>
        <p15:guide id="8" pos="153" userDrawn="1">
          <p15:clr>
            <a:srgbClr val="FBAE40"/>
          </p15:clr>
        </p15:guide>
      </p15:sldGuideLst>
    </p:ext>
  </p:extLst>
</p:sldLayout>
</file>

<file path=ppt/slideLayouts/slideLayout7.xml><?xml version="1.0" encoding="utf-8"?>
<p:sldLayout xmlns:a="http://schemas.openxmlformats.org/drawingml/2006/main" xmlns:r="http://schemas.openxmlformats.org/officeDocument/2006/relationships" xmlns:p="http://schemas.openxmlformats.org/presentationml/2006/main" preserve="1">
  <p:cSld name="纯标题">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p>
        </p:txBody>
      </p:sp>
    </p:spTree>
    <p:extLst>
      <p:ext uri="{BB962C8B-B14F-4D97-AF65-F5344CB8AC3E}">
        <p14:creationId xmlns:p14="http://schemas.microsoft.com/office/powerpoint/2010/main" val="186658854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preserve="1">
  <p:cSld name="纯标题-有页码">
    <p:spTree>
      <p:nvGrpSpPr>
        <p:cNvPr id="1" name=""/>
        <p:cNvGrpSpPr/>
        <p:nvPr/>
      </p:nvGrpSpPr>
      <p:grpSpPr>
        <a:xfrm>
          <a:off x="0" y="0"/>
          <a:ext cx="0" cy="0"/>
          <a:chOff x="0" y="0"/>
          <a:chExt cx="0" cy="0"/>
        </a:xfrm>
      </p:grpSpPr>
      <p:sp>
        <p:nvSpPr>
          <p:cNvPr id="5" name="标题 4"/>
          <p:cNvSpPr>
            <a:spLocks noGrp="1"/>
          </p:cNvSpPr>
          <p:nvPr>
            <p:ph type="title"/>
          </p:nvPr>
        </p:nvSpPr>
        <p:spPr>
          <a:xfrm>
            <a:off x="494025" y="975600"/>
            <a:ext cx="8372163" cy="574183"/>
          </a:xfrm>
          <a:prstGeom prst="rect">
            <a:avLst/>
          </a:prstGeom>
        </p:spPr>
        <p:txBody>
          <a:bodyPr/>
          <a:lstStyle>
            <a:lvl1pPr>
              <a:defRPr sz="3200" b="1">
                <a:solidFill>
                  <a:schemeClr val="accent1"/>
                </a:solidFill>
              </a:defRPr>
            </a:lvl1pPr>
          </a:lstStyle>
          <a:p>
            <a:r>
              <a:rPr lang="zh-CN" altLang="en-US"/>
              <a:t>单击此处编辑母版标题样式</a:t>
            </a:r>
            <a:endParaRPr lang="zh-CN" altLang="en-US" dirty="0"/>
          </a:p>
        </p:txBody>
      </p:sp>
      <p:sp>
        <p:nvSpPr>
          <p:cNvPr id="10" name="文本框 9"/>
          <p:cNvSpPr txBox="1"/>
          <p:nvPr/>
        </p:nvSpPr>
        <p:spPr>
          <a:xfrm>
            <a:off x="8250026" y="311755"/>
            <a:ext cx="578813" cy="276999"/>
          </a:xfrm>
          <a:prstGeom prst="rect">
            <a:avLst/>
          </a:prstGeom>
          <a:noFill/>
        </p:spPr>
        <p:txBody>
          <a:bodyPr wrap="none" rtlCol="0">
            <a:spAutoFit/>
          </a:bodyPr>
          <a:lstStyle/>
          <a:p>
            <a:r>
              <a:rPr lang="en-US" altLang="zh-CN" sz="1200" spc="-60" baseline="0" dirty="0">
                <a:solidFill>
                  <a:schemeClr val="bg1"/>
                </a:solidFill>
                <a:latin typeface="微软雅黑" panose="020B0503020204020204" pitchFamily="34" charset="-122"/>
                <a:ea typeface="微软雅黑" panose="020B0503020204020204" pitchFamily="34" charset="-122"/>
              </a:rPr>
              <a:t>Page .</a:t>
            </a:r>
            <a:endParaRPr lang="zh-CN" altLang="en-US" sz="1200" spc="-60" baseline="0" dirty="0">
              <a:solidFill>
                <a:schemeClr val="bg1"/>
              </a:solidFill>
              <a:latin typeface="微软雅黑" panose="020B0503020204020204" pitchFamily="34" charset="-122"/>
              <a:ea typeface="微软雅黑" panose="020B0503020204020204" pitchFamily="34" charset="-122"/>
            </a:endParaRPr>
          </a:p>
        </p:txBody>
      </p:sp>
      <p:sp>
        <p:nvSpPr>
          <p:cNvPr id="12" name="灯片编号占位符 5"/>
          <p:cNvSpPr txBox="1">
            <a:spLocks/>
          </p:cNvSpPr>
          <p:nvPr/>
        </p:nvSpPr>
        <p:spPr>
          <a:xfrm>
            <a:off x="8696565" y="311755"/>
            <a:ext cx="447435" cy="276999"/>
          </a:xfrm>
          <a:prstGeom prst="rect">
            <a:avLst/>
          </a:prstGeom>
          <a:noFill/>
        </p:spPr>
        <p:txBody>
          <a:bodyPr wrap="square" rtlCol="0">
            <a:spAutoFit/>
          </a:bodyPr>
          <a:lstStyle>
            <a:defPPr>
              <a:defRPr lang="zh-CN"/>
            </a:defPPr>
            <a:lvl1pPr>
              <a:defRPr sz="1200" spc="-60" baseline="0">
                <a:solidFill>
                  <a:schemeClr val="bg1"/>
                </a:solidFill>
                <a:latin typeface="微软雅黑" panose="020B0503020204020204" pitchFamily="34" charset="-122"/>
                <a:ea typeface="微软雅黑" panose="020B0503020204020204" pitchFamily="34" charset="-122"/>
              </a:defRPr>
            </a:lvl1pPr>
          </a:lstStyle>
          <a:p>
            <a:pPr lvl="0"/>
            <a:fld id="{7E0B4DC1-AB35-4259-8072-EA8F5B8A0BBF}" type="slidenum">
              <a:rPr lang="zh-CN" altLang="en-US" smtClean="0"/>
              <a:pPr lvl="0"/>
              <a:t>‹#›</a:t>
            </a:fld>
            <a:endParaRPr lang="zh-CN" altLang="en-US" dirty="0"/>
          </a:p>
        </p:txBody>
      </p:sp>
    </p:spTree>
    <p:extLst>
      <p:ext uri="{BB962C8B-B14F-4D97-AF65-F5344CB8AC3E}">
        <p14:creationId xmlns:p14="http://schemas.microsoft.com/office/powerpoint/2010/main" val="1132619931"/>
      </p:ext>
    </p:extLst>
  </p:cSld>
  <p:clrMapOvr>
    <a:masterClrMapping/>
  </p:clrMapOvr>
  <p:extLst mod="1">
    <p:ext uri="{DCECCB84-F9BA-43D5-87BE-67443E8EF086}">
      <p15:sldGuideLst xmlns:p15="http://schemas.microsoft.com/office/powerpoint/2012/main"/>
    </p:ext>
  </p:extLst>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p:cSld name="空白">
    <p:spTree>
      <p:nvGrpSpPr>
        <p:cNvPr id="1" name=""/>
        <p:cNvGrpSpPr/>
        <p:nvPr/>
      </p:nvGrpSpPr>
      <p:grpSpPr>
        <a:xfrm>
          <a:off x="0" y="0"/>
          <a:ext cx="0" cy="0"/>
          <a:chOff x="0" y="0"/>
          <a:chExt cx="0" cy="0"/>
        </a:xfrm>
      </p:grpSpPr>
      <p:pic>
        <p:nvPicPr>
          <p:cNvPr id="8" name="图片 7"/>
          <p:cNvPicPr>
            <a:picLocks noChangeAspect="1"/>
          </p:cNvPicPr>
          <p:nvPr/>
        </p:nvPicPr>
        <p:blipFill>
          <a:blip r:embed="rId2"/>
          <a:stretch>
            <a:fillRect/>
          </a:stretch>
        </p:blipFill>
        <p:spPr>
          <a:xfrm>
            <a:off x="0" y="0"/>
            <a:ext cx="9144793" cy="664522"/>
          </a:xfrm>
          <a:prstGeom prst="rect">
            <a:avLst/>
          </a:prstGeom>
        </p:spPr>
      </p:pic>
      <p:sp>
        <p:nvSpPr>
          <p:cNvPr id="11" name="矩形 10"/>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6" name="图片 5"/>
          <p:cNvPicPr>
            <a:picLocks noChangeAspect="1"/>
          </p:cNvPicPr>
          <p:nvPr userDrawn="1"/>
        </p:nvPicPr>
        <p:blipFill>
          <a:blip r:embed="rId2"/>
          <a:stretch>
            <a:fillRect/>
          </a:stretch>
        </p:blipFill>
        <p:spPr>
          <a:xfrm>
            <a:off x="0" y="0"/>
            <a:ext cx="9144793" cy="664522"/>
          </a:xfrm>
          <a:prstGeom prst="rect">
            <a:avLst/>
          </a:prstGeom>
        </p:spPr>
      </p:pic>
      <p:sp>
        <p:nvSpPr>
          <p:cNvPr id="7" name="矩形 6"/>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9" name="图片 8"/>
          <p:cNvPicPr>
            <a:picLocks noChangeAspect="1"/>
          </p:cNvPicPr>
          <p:nvPr userDrawn="1"/>
        </p:nvPicPr>
        <p:blipFill>
          <a:blip r:embed="rId3" cstate="print">
            <a:extLst>
              <a:ext uri="{BEBA8EAE-BF5A-486C-A8C5-ECC9F3942E4B}">
                <a14:imgProps xmlns:a14="http://schemas.microsoft.com/office/drawing/2010/main">
                  <a14:imgLayer r:embed="rId4">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0" name="矩形 9"/>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Tree>
    <p:extLst>
      <p:ext uri="{BB962C8B-B14F-4D97-AF65-F5344CB8AC3E}">
        <p14:creationId xmlns:p14="http://schemas.microsoft.com/office/powerpoint/2010/main" val="1119330335"/>
      </p:ext>
    </p:extLst>
  </p:cSld>
  <p:clrMapOvr>
    <a:masterClrMapping/>
  </p:clrMapOvr>
  <p:transition spd="med">
    <p:push/>
  </p:transition>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image" Target="../media/image1.png"/><Relationship Id="rId3" Type="http://schemas.openxmlformats.org/officeDocument/2006/relationships/slideLayout" Target="../slideLayouts/slideLayout3.xml"/><Relationship Id="rId21" Type="http://schemas.openxmlformats.org/officeDocument/2006/relationships/image" Target="../media/image3.emf"/><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theme" Target="../theme/theme1.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microsoft.com/office/2007/relationships/hdphoto" Target="../media/hdphoto1.wdp"/><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19" Type="http://schemas.openxmlformats.org/officeDocument/2006/relationships/image" Target="../media/image2.png"/><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2" name="图片 1"/>
          <p:cNvPicPr>
            <a:picLocks noChangeAspect="1"/>
          </p:cNvPicPr>
          <p:nvPr/>
        </p:nvPicPr>
        <p:blipFill>
          <a:blip r:embed="rId18"/>
          <a:stretch>
            <a:fillRect/>
          </a:stretch>
        </p:blipFill>
        <p:spPr>
          <a:xfrm>
            <a:off x="0" y="0"/>
            <a:ext cx="9144793" cy="664522"/>
          </a:xfrm>
          <a:prstGeom prst="rect">
            <a:avLst/>
          </a:prstGeom>
        </p:spPr>
      </p:pic>
      <p:sp>
        <p:nvSpPr>
          <p:cNvPr id="6" name="文本占位符 5"/>
          <p:cNvSpPr>
            <a:spLocks noGrp="1"/>
          </p:cNvSpPr>
          <p:nvPr>
            <p:ph type="body" idx="1"/>
          </p:nvPr>
        </p:nvSpPr>
        <p:spPr>
          <a:xfrm>
            <a:off x="413468" y="1673352"/>
            <a:ext cx="8340421" cy="4999840"/>
          </a:xfrm>
          <a:prstGeom prst="rect">
            <a:avLst/>
          </a:prstGeom>
        </p:spPr>
        <p:txBody>
          <a:bodyPr vert="horz" lIns="91440" tIns="45720" rIns="91440" bIns="45720" rtlCol="0">
            <a:normAutofit/>
          </a:bodyPr>
          <a:lstStyle/>
          <a:p>
            <a:pPr lvl="0"/>
            <a:r>
              <a:rPr lang="zh-CN" altLang="en-US" dirty="0"/>
              <a:t>编辑母版文本样式</a:t>
            </a:r>
          </a:p>
          <a:p>
            <a:pPr lvl="1"/>
            <a:r>
              <a:rPr lang="zh-CN" altLang="en-US" dirty="0"/>
              <a:t>第二级</a:t>
            </a:r>
          </a:p>
          <a:p>
            <a:pPr lvl="2"/>
            <a:r>
              <a:rPr lang="zh-CN" altLang="en-US" dirty="0"/>
              <a:t>第三级</a:t>
            </a:r>
          </a:p>
          <a:p>
            <a:pPr lvl="3"/>
            <a:r>
              <a:rPr lang="zh-CN" altLang="en-US" dirty="0"/>
              <a:t>第四级</a:t>
            </a:r>
          </a:p>
          <a:p>
            <a:pPr lvl="4"/>
            <a:r>
              <a:rPr lang="zh-CN" altLang="en-US" dirty="0"/>
              <a:t>第五级</a:t>
            </a:r>
          </a:p>
        </p:txBody>
      </p:sp>
      <p:sp>
        <p:nvSpPr>
          <p:cNvPr id="10" name="矩形 9"/>
          <p:cNvSpPr/>
          <p:nvPr/>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3" name="矩形 12"/>
          <p:cNvSpPr/>
          <p:nvPr/>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4" name="图片 13"/>
          <p:cNvPicPr>
            <a:picLocks noChangeAspect="1"/>
          </p:cNvPicPr>
          <p:nvPr/>
        </p:nvPicPr>
        <p:blipFill>
          <a:blip r:embed="rId21"/>
          <a:stretch>
            <a:fillRect/>
          </a:stretch>
        </p:blipFill>
        <p:spPr>
          <a:xfrm>
            <a:off x="0" y="1231682"/>
            <a:ext cx="9144000" cy="332713"/>
          </a:xfrm>
          <a:prstGeom prst="rect">
            <a:avLst/>
          </a:prstGeom>
        </p:spPr>
      </p:pic>
      <p:sp>
        <p:nvSpPr>
          <p:cNvPr id="4" name="标题占位符 3"/>
          <p:cNvSpPr>
            <a:spLocks noGrp="1"/>
          </p:cNvSpPr>
          <p:nvPr>
            <p:ph type="title"/>
          </p:nvPr>
        </p:nvSpPr>
        <p:spPr>
          <a:xfrm>
            <a:off x="413468" y="863020"/>
            <a:ext cx="8410492" cy="701375"/>
          </a:xfrm>
          <a:prstGeom prst="rect">
            <a:avLst/>
          </a:prstGeom>
        </p:spPr>
        <p:txBody>
          <a:bodyPr vert="horz" lIns="91440" tIns="45720" rIns="91440" bIns="45720" rtlCol="0" anchor="ctr">
            <a:normAutofit/>
          </a:bodyPr>
          <a:lstStyle/>
          <a:p>
            <a:r>
              <a:rPr lang="zh-CN" altLang="en-US"/>
              <a:t>单击此处编辑母版标题样式</a:t>
            </a:r>
          </a:p>
        </p:txBody>
      </p:sp>
      <p:pic>
        <p:nvPicPr>
          <p:cNvPr id="9" name="图片 8"/>
          <p:cNvPicPr>
            <a:picLocks noChangeAspect="1"/>
          </p:cNvPicPr>
          <p:nvPr userDrawn="1"/>
        </p:nvPicPr>
        <p:blipFill>
          <a:blip r:embed="rId18"/>
          <a:stretch>
            <a:fillRect/>
          </a:stretch>
        </p:blipFill>
        <p:spPr>
          <a:xfrm>
            <a:off x="0" y="0"/>
            <a:ext cx="9144793" cy="664522"/>
          </a:xfrm>
          <a:prstGeom prst="rect">
            <a:avLst/>
          </a:prstGeom>
        </p:spPr>
      </p:pic>
      <p:sp>
        <p:nvSpPr>
          <p:cNvPr id="11" name="矩形 10"/>
          <p:cNvSpPr/>
          <p:nvPr userDrawn="1"/>
        </p:nvSpPr>
        <p:spPr>
          <a:xfrm>
            <a:off x="0" y="6766560"/>
            <a:ext cx="9144000" cy="91439"/>
          </a:xfrm>
          <a:prstGeom prst="rect">
            <a:avLst/>
          </a:pr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5" name="图片 14"/>
          <p:cNvPicPr>
            <a:picLocks noChangeAspect="1"/>
          </p:cNvPicPr>
          <p:nvPr userDrawn="1"/>
        </p:nvPicPr>
        <p:blipFill>
          <a:blip r:embed="rId19" cstate="print">
            <a:extLst>
              <a:ext uri="{BEBA8EAE-BF5A-486C-A8C5-ECC9F3942E4B}">
                <a14:imgProps xmlns:a14="http://schemas.microsoft.com/office/drawing/2010/main">
                  <a14:imgLayer r:embed="rId20">
                    <a14:imgEffect>
                      <a14:brightnessContrast bright="100000"/>
                    </a14:imgEffect>
                  </a14:imgLayer>
                </a14:imgProps>
              </a:ext>
              <a:ext uri="{28A0092B-C50C-407E-A947-70E740481C1C}">
                <a14:useLocalDpi xmlns:a14="http://schemas.microsoft.com/office/drawing/2010/main" val="0"/>
              </a:ext>
            </a:extLst>
          </a:blip>
          <a:stretch>
            <a:fillRect/>
          </a:stretch>
        </p:blipFill>
        <p:spPr>
          <a:xfrm>
            <a:off x="494024" y="168582"/>
            <a:ext cx="1517655" cy="401413"/>
          </a:xfrm>
          <a:prstGeom prst="rect">
            <a:avLst/>
          </a:prstGeom>
        </p:spPr>
      </p:pic>
      <p:sp>
        <p:nvSpPr>
          <p:cNvPr id="16" name="矩形 15"/>
          <p:cNvSpPr/>
          <p:nvPr userDrawn="1"/>
        </p:nvSpPr>
        <p:spPr>
          <a:xfrm>
            <a:off x="0" y="1"/>
            <a:ext cx="9144000" cy="10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7" name="图片 16"/>
          <p:cNvPicPr>
            <a:picLocks noChangeAspect="1"/>
          </p:cNvPicPr>
          <p:nvPr userDrawn="1"/>
        </p:nvPicPr>
        <p:blipFill>
          <a:blip r:embed="rId21"/>
          <a:stretch>
            <a:fillRect/>
          </a:stretch>
        </p:blipFill>
        <p:spPr>
          <a:xfrm>
            <a:off x="0" y="1231682"/>
            <a:ext cx="9144000" cy="332713"/>
          </a:xfrm>
          <a:prstGeom prst="rect">
            <a:avLst/>
          </a:prstGeom>
        </p:spPr>
      </p:pic>
    </p:spTree>
    <p:extLst>
      <p:ext uri="{BB962C8B-B14F-4D97-AF65-F5344CB8AC3E}">
        <p14:creationId xmlns:p14="http://schemas.microsoft.com/office/powerpoint/2010/main" val="3265737396"/>
      </p:ext>
    </p:extLst>
  </p:cSld>
  <p:clrMap bg1="lt1" tx1="dk1" bg2="lt2" tx2="dk2" accent1="accent1" accent2="accent2" accent3="accent3" accent4="accent4" accent5="accent5" accent6="accent6" hlink="hlink" folHlink="folHlink"/>
  <p:sldLayoutIdLst>
    <p:sldLayoutId id="2147483803" r:id="rId1"/>
    <p:sldLayoutId id="2147483804" r:id="rId2"/>
    <p:sldLayoutId id="2147483805" r:id="rId3"/>
    <p:sldLayoutId id="2147483806" r:id="rId4"/>
    <p:sldLayoutId id="2147483807" r:id="rId5"/>
    <p:sldLayoutId id="2147483808" r:id="rId6"/>
    <p:sldLayoutId id="2147483809" r:id="rId7"/>
    <p:sldLayoutId id="2147483810" r:id="rId8"/>
    <p:sldLayoutId id="2147483811" r:id="rId9"/>
    <p:sldLayoutId id="2147483812" r:id="rId10"/>
    <p:sldLayoutId id="2147483813" r:id="rId11"/>
    <p:sldLayoutId id="2147483814" r:id="rId12"/>
    <p:sldLayoutId id="2147483815" r:id="rId13"/>
    <p:sldLayoutId id="2147483816" r:id="rId14"/>
    <p:sldLayoutId id="2147483817" r:id="rId15"/>
    <p:sldLayoutId id="2147483818" r:id="rId16"/>
  </p:sldLayoutIdLst>
  <p:transition spd="med">
    <p:push/>
  </p:transition>
  <p:txStyles>
    <p:titleStyle>
      <a:lvl1pPr algn="l" defTabSz="914400" rtl="0" eaLnBrk="1" latinLnBrk="0" hangingPunct="1">
        <a:lnSpc>
          <a:spcPct val="90000"/>
        </a:lnSpc>
        <a:spcBef>
          <a:spcPct val="0"/>
        </a:spcBef>
        <a:buNone/>
        <a:defRPr sz="3600" kern="1200">
          <a:solidFill>
            <a:schemeClr val="tx1"/>
          </a:solidFill>
          <a:latin typeface="+mj-lt"/>
          <a:ea typeface="+mj-ea"/>
          <a:cs typeface="+mj-cs"/>
        </a:defRPr>
      </a:lvl1pPr>
    </p:titleStyle>
    <p:bodyStyle>
      <a:lvl1pPr marL="228600" indent="-228600" algn="l" defTabSz="914400" rtl="0" eaLnBrk="1" latinLnBrk="0" hangingPunct="1">
        <a:lnSpc>
          <a:spcPct val="120000"/>
        </a:lnSpc>
        <a:spcBef>
          <a:spcPts val="1000"/>
        </a:spcBef>
        <a:buClr>
          <a:schemeClr val="accent1"/>
        </a:buClr>
        <a:buSzPct val="100000"/>
        <a:buFont typeface="Calibri" panose="020F050202020403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120000"/>
        </a:lnSpc>
        <a:spcBef>
          <a:spcPts val="500"/>
        </a:spcBef>
        <a:buClr>
          <a:schemeClr val="accent1"/>
        </a:buClr>
        <a:buSzPct val="100000"/>
        <a:buFont typeface="Calibri" panose="020F050202020403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1.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16.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5" Type="http://schemas.openxmlformats.org/officeDocument/2006/relationships/image" Target="../media/image10.png"/><Relationship Id="rId4" Type="http://schemas.openxmlformats.org/officeDocument/2006/relationships/image" Target="../media/image90.png"/></Relationships>
</file>

<file path=ppt/slides/_rels/slide20.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8.png"/></Relationships>
</file>

<file path=ppt/slides/_rels/slide22.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13.png"/></Relationships>
</file>

<file path=ppt/slides/_rels/slide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6.xml"/><Relationship Id="rId1" Type="http://schemas.openxmlformats.org/officeDocument/2006/relationships/slideLayout" Target="../slideLayouts/slideLayout2.xml"/><Relationship Id="rId5" Type="http://schemas.openxmlformats.org/officeDocument/2006/relationships/image" Target="../media/image16.png"/><Relationship Id="rId4" Type="http://schemas.openxmlformats.org/officeDocument/2006/relationships/image" Target="../media/image15.png"/></Relationships>
</file>

<file path=ppt/slides/_rels/slide7.xml.rels><?xml version="1.0" encoding="UTF-8" standalone="yes"?>
<Relationships xmlns="http://schemas.openxmlformats.org/package/2006/relationships"><Relationship Id="rId3" Type="http://schemas.openxmlformats.org/officeDocument/2006/relationships/notesSlide" Target="../notesSlides/notesSlide7.xml"/><Relationship Id="rId2" Type="http://schemas.openxmlformats.org/officeDocument/2006/relationships/slideLayout" Target="../slideLayouts/slideLayout2.xml"/><Relationship Id="rId1" Type="http://schemas.openxmlformats.org/officeDocument/2006/relationships/vmlDrawing" Target="../drawings/vmlDrawing1.vml"/><Relationship Id="rId5" Type="http://schemas.openxmlformats.org/officeDocument/2006/relationships/image" Target="../media/image17.wmf"/><Relationship Id="rId4" Type="http://schemas.openxmlformats.org/officeDocument/2006/relationships/oleObject" Target="../embeddings/oleObject1.bin"/></Relationships>
</file>

<file path=ppt/slides/_rels/slide8.xml.rels><?xml version="1.0" encoding="UTF-8" standalone="yes"?>
<Relationships xmlns="http://schemas.openxmlformats.org/package/2006/relationships"><Relationship Id="rId3" Type="http://schemas.openxmlformats.org/officeDocument/2006/relationships/notesSlide" Target="../notesSlides/notesSlide8.xml"/><Relationship Id="rId2" Type="http://schemas.openxmlformats.org/officeDocument/2006/relationships/slideLayout" Target="../slideLayouts/slideLayout2.xml"/><Relationship Id="rId1" Type="http://schemas.openxmlformats.org/officeDocument/2006/relationships/vmlDrawing" Target="../drawings/vmlDrawing2.vml"/><Relationship Id="rId6" Type="http://schemas.openxmlformats.org/officeDocument/2006/relationships/image" Target="../media/image17.wmf"/><Relationship Id="rId5" Type="http://schemas.openxmlformats.org/officeDocument/2006/relationships/oleObject" Target="../embeddings/oleObject2.bin"/><Relationship Id="rId4" Type="http://schemas.openxmlformats.org/officeDocument/2006/relationships/image" Target="../media/image18.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제목 1"/>
          <p:cNvSpPr>
            <a:spLocks noGrp="1"/>
          </p:cNvSpPr>
          <p:nvPr>
            <p:ph type="title"/>
          </p:nvPr>
        </p:nvSpPr>
        <p:spPr>
          <a:xfrm>
            <a:off x="0" y="4313468"/>
            <a:ext cx="9144000" cy="899510"/>
          </a:xfrm>
        </p:spPr>
        <p:txBody>
          <a:bodyPr/>
          <a:lstStyle/>
          <a:p>
            <a:r>
              <a:rPr lang="en-US" altLang="zh-CN" sz="2800" dirty="0" smtClean="0"/>
              <a:t>Competition of Social Opinions on Two Layer Networks</a:t>
            </a:r>
            <a:br>
              <a:rPr lang="en-US" altLang="zh-CN" sz="2800" dirty="0" smtClean="0"/>
            </a:br>
            <a:r>
              <a:rPr lang="en-US" altLang="zh-CN" sz="2800" dirty="0" smtClean="0"/>
              <a:t>(model generalization, future work)</a:t>
            </a:r>
            <a:endParaRPr lang="zh-CN" altLang="en-US" dirty="0"/>
          </a:p>
        </p:txBody>
      </p:sp>
    </p:spTree>
    <p:extLst>
      <p:ext uri="{BB962C8B-B14F-4D97-AF65-F5344CB8AC3E}">
        <p14:creationId xmlns:p14="http://schemas.microsoft.com/office/powerpoint/2010/main" val="451513495"/>
      </p:ext>
    </p:extLst>
  </p:cSld>
  <p:clrMapOvr>
    <a:masterClrMapping/>
  </p:clrMapOvr>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Simulation result with different dynamics order(1/2)</a:t>
            </a:r>
            <a:endParaRPr lang="zh-CN" altLang="en-US" sz="2800" dirty="0"/>
          </a:p>
        </p:txBody>
      </p:sp>
      <p:sp>
        <p:nvSpPr>
          <p:cNvPr id="9" name="직사각형 8"/>
          <p:cNvSpPr/>
          <p:nvPr/>
        </p:nvSpPr>
        <p:spPr>
          <a:xfrm>
            <a:off x="66614" y="5146800"/>
            <a:ext cx="9086911" cy="1461939"/>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Order between two layers doesn’t matter for average state of two layers. </a:t>
            </a:r>
          </a:p>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When layer B has simultaneous updating rule, simulation result is different from other simulations.</a:t>
            </a:r>
          </a:p>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 - </a:t>
            </a:r>
            <a:r>
              <a:rPr lang="en-US" altLang="zh-CN" sz="1600" dirty="0">
                <a:solidFill>
                  <a:srgbClr val="000000"/>
                </a:solidFill>
                <a:latin typeface="Arial" panose="020B0604020202020204" pitchFamily="34" charset="0"/>
                <a:cs typeface="Arial" panose="020B0604020202020204" pitchFamily="34" charset="0"/>
              </a:rPr>
              <a:t>In these figures, simultaneous updating rule of layer B make it slow to reach consensus and </a:t>
            </a:r>
            <a:endParaRPr lang="en-US" altLang="zh-CN" sz="1600"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a:solidFill>
                  <a:srgbClr val="000000"/>
                </a:solidFill>
                <a:latin typeface="Arial" panose="020B0604020202020204" pitchFamily="34" charset="0"/>
                <a:cs typeface="Arial" panose="020B0604020202020204" pitchFamily="34" charset="0"/>
              </a:rPr>
              <a:t> </a:t>
            </a:r>
            <a:r>
              <a:rPr lang="en-US" altLang="zh-CN" sz="1600" dirty="0" smtClean="0">
                <a:solidFill>
                  <a:srgbClr val="000000"/>
                </a:solidFill>
                <a:latin typeface="Arial" panose="020B0604020202020204" pitchFamily="34" charset="0"/>
                <a:cs typeface="Arial" panose="020B0604020202020204" pitchFamily="34" charset="0"/>
              </a:rPr>
              <a:t>  make </a:t>
            </a:r>
            <a:r>
              <a:rPr lang="en-US" altLang="zh-CN" sz="1600" dirty="0">
                <a:solidFill>
                  <a:srgbClr val="000000"/>
                </a:solidFill>
                <a:latin typeface="Arial" panose="020B0604020202020204" pitchFamily="34" charset="0"/>
                <a:cs typeface="Arial" panose="020B0604020202020204" pitchFamily="34" charset="0"/>
              </a:rPr>
              <a:t>it hard to reach consensus.</a:t>
            </a:r>
          </a:p>
        </p:txBody>
      </p:sp>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3376" t="6731" r="9811"/>
          <a:stretch/>
        </p:blipFill>
        <p:spPr>
          <a:xfrm>
            <a:off x="66614" y="1691640"/>
            <a:ext cx="4913964" cy="3455160"/>
          </a:xfrm>
          <a:prstGeom prst="rect">
            <a:avLst/>
          </a:prstGeom>
        </p:spPr>
      </p:pic>
      <p:sp>
        <p:nvSpPr>
          <p:cNvPr id="4" name="타원 3"/>
          <p:cNvSpPr/>
          <p:nvPr/>
        </p:nvSpPr>
        <p:spPr>
          <a:xfrm>
            <a:off x="640080" y="1943100"/>
            <a:ext cx="1028700" cy="1051560"/>
          </a:xfrm>
          <a:prstGeom prst="ellipse">
            <a:avLst/>
          </a:prstGeom>
          <a:noFill/>
          <a:ln>
            <a:solidFill>
              <a:srgbClr val="FF0000"/>
            </a:solidFill>
            <a:prstDash val="sysDo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5" name="그림 4"/>
          <p:cNvPicPr>
            <a:picLocks noChangeAspect="1"/>
          </p:cNvPicPr>
          <p:nvPr/>
        </p:nvPicPr>
        <p:blipFill rotWithShape="1">
          <a:blip r:embed="rId4">
            <a:extLst>
              <a:ext uri="{28A0092B-C50C-407E-A947-70E740481C1C}">
                <a14:useLocalDpi xmlns:a14="http://schemas.microsoft.com/office/drawing/2010/main" val="0"/>
              </a:ext>
            </a:extLst>
          </a:blip>
          <a:srcRect l="12639" t="14063" r="8696" b="12014"/>
          <a:stretch/>
        </p:blipFill>
        <p:spPr>
          <a:xfrm>
            <a:off x="5120640" y="2103120"/>
            <a:ext cx="3851910" cy="2475365"/>
          </a:xfrm>
          <a:prstGeom prst="rect">
            <a:avLst/>
          </a:prstGeom>
        </p:spPr>
      </p:pic>
      <p:cxnSp>
        <p:nvCxnSpPr>
          <p:cNvPr id="7" name="직선 화살표 연결선 6"/>
          <p:cNvCxnSpPr>
            <a:stCxn id="4" idx="6"/>
          </p:cNvCxnSpPr>
          <p:nvPr/>
        </p:nvCxnSpPr>
        <p:spPr>
          <a:xfrm>
            <a:off x="1668780" y="2468880"/>
            <a:ext cx="3577590" cy="0"/>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cxnSp>
        <p:nvCxnSpPr>
          <p:cNvPr id="15" name="직선 연결선 14"/>
          <p:cNvCxnSpPr/>
          <p:nvPr/>
        </p:nvCxnSpPr>
        <p:spPr>
          <a:xfrm>
            <a:off x="4114800" y="3335020"/>
            <a:ext cx="736600" cy="0"/>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6" name="직선 연결선 15"/>
          <p:cNvCxnSpPr/>
          <p:nvPr/>
        </p:nvCxnSpPr>
        <p:spPr>
          <a:xfrm>
            <a:off x="4121150" y="3779520"/>
            <a:ext cx="736600" cy="0"/>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7" name="직선 연결선 16"/>
          <p:cNvCxnSpPr/>
          <p:nvPr/>
        </p:nvCxnSpPr>
        <p:spPr>
          <a:xfrm>
            <a:off x="4114800" y="4230370"/>
            <a:ext cx="736600" cy="0"/>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8" name="직선 연결선 17"/>
          <p:cNvCxnSpPr/>
          <p:nvPr/>
        </p:nvCxnSpPr>
        <p:spPr>
          <a:xfrm>
            <a:off x="4114800" y="4370070"/>
            <a:ext cx="736600" cy="0"/>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cxnSp>
        <p:nvCxnSpPr>
          <p:cNvPr id="19" name="직선 연결선 18"/>
          <p:cNvCxnSpPr/>
          <p:nvPr/>
        </p:nvCxnSpPr>
        <p:spPr>
          <a:xfrm>
            <a:off x="4114800" y="4522470"/>
            <a:ext cx="736600" cy="0"/>
          </a:xfrm>
          <a:prstGeom prst="line">
            <a:avLst/>
          </a:prstGeom>
          <a:ln w="9525">
            <a:solidFill>
              <a:srgbClr val="FF0000"/>
            </a:solidFill>
            <a:prstDash val="sysDash"/>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257438529"/>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Simulation result with different dynamics order(2/2)</a:t>
            </a:r>
            <a:endParaRPr lang="zh-CN" altLang="en-US" sz="2800" dirty="0"/>
          </a:p>
        </p:txBody>
      </p:sp>
      <p:pic>
        <p:nvPicPr>
          <p:cNvPr id="8" name="그림 7"/>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878324" y="1346359"/>
            <a:ext cx="5253996" cy="4115239"/>
          </a:xfrm>
          <a:prstGeom prst="rect">
            <a:avLst/>
          </a:prstGeom>
        </p:spPr>
      </p:pic>
      <p:sp>
        <p:nvSpPr>
          <p:cNvPr id="10" name="직사각형 9"/>
          <p:cNvSpPr/>
          <p:nvPr/>
        </p:nvSpPr>
        <p:spPr>
          <a:xfrm>
            <a:off x="232404" y="5461598"/>
            <a:ext cx="8778240" cy="1200329"/>
          </a:xfrm>
          <a:prstGeom prst="rect">
            <a:avLst/>
          </a:prstGeom>
        </p:spPr>
        <p:txBody>
          <a:bodyPr wrap="square">
            <a:spAutoFit/>
          </a:bodyPr>
          <a:lstStyle/>
          <a:p>
            <a:r>
              <a:rPr lang="en-US" altLang="zh-CN" dirty="0">
                <a:solidFill>
                  <a:srgbClr val="000000"/>
                </a:solidFill>
                <a:latin typeface="Arial" panose="020B0604020202020204" pitchFamily="34" charset="0"/>
                <a:cs typeface="Arial" panose="020B0604020202020204" pitchFamily="34" charset="0"/>
              </a:rPr>
              <a:t>In </a:t>
            </a:r>
            <a:r>
              <a:rPr lang="en-US" altLang="zh-CN" dirty="0" smtClean="0">
                <a:solidFill>
                  <a:srgbClr val="000000"/>
                </a:solidFill>
                <a:latin typeface="Arial" panose="020B0604020202020204" pitchFamily="34" charset="0"/>
                <a:cs typeface="Arial" panose="020B0604020202020204" pitchFamily="34" charset="0"/>
              </a:rPr>
              <a:t>this </a:t>
            </a:r>
            <a:r>
              <a:rPr lang="en-US" altLang="zh-CN" dirty="0">
                <a:solidFill>
                  <a:srgbClr val="000000"/>
                </a:solidFill>
                <a:latin typeface="Arial" panose="020B0604020202020204" pitchFamily="34" charset="0"/>
                <a:cs typeface="Arial" panose="020B0604020202020204" pitchFamily="34" charset="0"/>
              </a:rPr>
              <a:t>figure, only </a:t>
            </a:r>
            <a:r>
              <a:rPr lang="en-US" altLang="zh-CN" dirty="0" err="1">
                <a:solidFill>
                  <a:srgbClr val="000000"/>
                </a:solidFill>
                <a:latin typeface="Arial" panose="020B0604020202020204" pitchFamily="34" charset="0"/>
                <a:cs typeface="Arial" panose="020B0604020202020204" pitchFamily="34" charset="0"/>
              </a:rPr>
              <a:t>skyblue</a:t>
            </a:r>
            <a:r>
              <a:rPr lang="en-US" altLang="zh-CN" dirty="0">
                <a:solidFill>
                  <a:srgbClr val="000000"/>
                </a:solidFill>
                <a:latin typeface="Arial" panose="020B0604020202020204" pitchFamily="34" charset="0"/>
                <a:cs typeface="Arial" panose="020B0604020202020204" pitchFamily="34" charset="0"/>
              </a:rPr>
              <a:t> one  didn’t reach consensus</a:t>
            </a:r>
            <a:r>
              <a:rPr lang="en-US" altLang="zh-CN" dirty="0" smtClean="0">
                <a:solidFill>
                  <a:srgbClr val="000000"/>
                </a:solidFill>
                <a:latin typeface="Arial" panose="020B0604020202020204" pitchFamily="34" charset="0"/>
                <a:cs typeface="Arial" panose="020B0604020202020204" pitchFamily="34" charset="0"/>
              </a:rPr>
              <a:t>.</a:t>
            </a:r>
          </a:p>
          <a:p>
            <a:endParaRPr lang="en-US" altLang="zh-CN" dirty="0" smtClean="0">
              <a:solidFill>
                <a:srgbClr val="000000"/>
              </a:solidFill>
              <a:latin typeface="Arial" panose="020B0604020202020204" pitchFamily="34" charset="0"/>
              <a:cs typeface="Arial" panose="020B0604020202020204" pitchFamily="34" charset="0"/>
            </a:endParaRPr>
          </a:p>
          <a:p>
            <a:r>
              <a:rPr lang="en-US" altLang="zh-CN" dirty="0">
                <a:solidFill>
                  <a:srgbClr val="000000"/>
                </a:solidFill>
                <a:latin typeface="Arial" panose="020B0604020202020204" pitchFamily="34" charset="0"/>
                <a:cs typeface="Arial" panose="020B0604020202020204" pitchFamily="34" charset="0"/>
              </a:rPr>
              <a:t>That means too many interacted updating rules between two layers make it hard to reach consensus. </a:t>
            </a:r>
            <a:r>
              <a:rPr lang="en-US" altLang="zh-CN" dirty="0" smtClean="0">
                <a:solidFill>
                  <a:srgbClr val="000000"/>
                </a:solidFill>
                <a:latin typeface="Arial" panose="020B0604020202020204" pitchFamily="34" charset="0"/>
                <a:cs typeface="Arial" panose="020B0604020202020204" pitchFamily="34" charset="0"/>
              </a:rPr>
              <a:t> </a:t>
            </a:r>
            <a:endParaRPr lang="zh-CN" altLang="en-US" dirty="0"/>
          </a:p>
        </p:txBody>
      </p:sp>
    </p:spTree>
    <p:extLst>
      <p:ext uri="{BB962C8B-B14F-4D97-AF65-F5344CB8AC3E}">
        <p14:creationId xmlns:p14="http://schemas.microsoft.com/office/powerpoint/2010/main" val="353261143"/>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0" y="986977"/>
            <a:ext cx="8372163" cy="574183"/>
          </a:xfrm>
        </p:spPr>
        <p:txBody>
          <a:bodyPr/>
          <a:lstStyle/>
          <a:p>
            <a:r>
              <a:rPr lang="en-US" altLang="zh-CN" dirty="0" smtClean="0"/>
              <a:t>Future Research</a:t>
            </a:r>
            <a:endParaRPr lang="zh-CN" altLang="en-US" dirty="0"/>
          </a:p>
        </p:txBody>
      </p:sp>
      <p:sp>
        <p:nvSpPr>
          <p:cNvPr id="4" name="직사각형 3"/>
          <p:cNvSpPr/>
          <p:nvPr/>
        </p:nvSpPr>
        <p:spPr>
          <a:xfrm>
            <a:off x="0" y="1796976"/>
            <a:ext cx="9144000" cy="451405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dirty="0" smtClean="0">
                <a:solidFill>
                  <a:srgbClr val="000000"/>
                </a:solidFill>
                <a:latin typeface="Arial" panose="020B0604020202020204" pitchFamily="34" charset="0"/>
                <a:cs typeface="Arial" panose="020B0604020202020204" pitchFamily="34" charset="0"/>
              </a:rPr>
              <a:t>Simulating with generalized model</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 comparison with previous model</a:t>
            </a:r>
            <a:r>
              <a:rPr lang="en-US" altLang="zh-CN" sz="2000" dirty="0">
                <a:solidFill>
                  <a:srgbClr val="000000"/>
                </a:solidFill>
                <a:latin typeface="Arial" panose="020B0604020202020204" pitchFamily="34" charset="0"/>
                <a:cs typeface="Arial" panose="020B0604020202020204" pitchFamily="34" charset="0"/>
              </a:rPr>
              <a:t>s</a:t>
            </a:r>
            <a:endParaRPr lang="en-US" altLang="zh-CN" sz="2000" dirty="0" smtClean="0">
              <a:solidFill>
                <a:srgbClr val="000000"/>
              </a:solidFill>
              <a:latin typeface="Arial" panose="020B0604020202020204" pitchFamily="34" charset="0"/>
              <a:cs typeface="Arial" panose="020B0604020202020204" pitchFamily="34" charset="0"/>
            </a:endParaRPr>
          </a:p>
          <a:p>
            <a:pPr marL="228600" lvl="0" indent="-228600">
              <a:spcBef>
                <a:spcPts val="1000"/>
              </a:spcBef>
              <a:buClr>
                <a:srgbClr val="004098"/>
              </a:buClr>
              <a:buSzPct val="100000"/>
              <a:buFont typeface="Calibri" panose="020F0502020204030204" pitchFamily="34" charset="0"/>
              <a:buChar char="▪"/>
            </a:pPr>
            <a:r>
              <a:rPr lang="en-US" altLang="zh-CN" sz="2000" dirty="0" smtClean="0">
                <a:solidFill>
                  <a:srgbClr val="000000"/>
                </a:solidFill>
                <a:latin typeface="Arial" panose="020B0604020202020204" pitchFamily="34" charset="0"/>
                <a:cs typeface="Arial" panose="020B0604020202020204" pitchFamily="34" charset="0"/>
              </a:rPr>
              <a:t>Finding key node and edge</a:t>
            </a:r>
          </a:p>
          <a:p>
            <a:pPr lvl="0">
              <a:spcBef>
                <a:spcPts val="1000"/>
              </a:spcBef>
              <a:buClr>
                <a:srgbClr val="004098"/>
              </a:buClr>
              <a:buSzPct val="100000"/>
            </a:pPr>
            <a:r>
              <a:rPr lang="en-US" altLang="zh-CN" sz="2000"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Based on node centralities,</a:t>
            </a:r>
            <a:r>
              <a:rPr lang="zh-CN" altLang="en-US"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the state of a node with maximum centralities would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not be changed. And it would be investigated that which properties have more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influence to change the state of two-layers. </a:t>
            </a:r>
          </a:p>
          <a:p>
            <a:pPr lvl="0">
              <a:spcBef>
                <a:spcPts val="1000"/>
              </a:spcBef>
              <a:buClr>
                <a:srgbClr val="004098"/>
              </a:buClr>
              <a:buSzPct val="100000"/>
            </a:pPr>
            <a:r>
              <a:rPr lang="en-US" altLang="zh-CN" sz="1600" dirty="0">
                <a:solidFill>
                  <a:schemeClr val="accent3"/>
                </a:solidFill>
                <a:latin typeface="Arial" panose="020B0604020202020204" pitchFamily="34" charset="0"/>
                <a:cs typeface="Arial" panose="020B0604020202020204" pitchFamily="34" charset="0"/>
              </a:rPr>
              <a:t> </a:t>
            </a:r>
            <a:r>
              <a:rPr lang="en-US" altLang="zh-CN" sz="1600" dirty="0" smtClean="0">
                <a:solidFill>
                  <a:schemeClr val="accent3"/>
                </a:solidFill>
                <a:latin typeface="Arial" panose="020B0604020202020204" pitchFamily="34" charset="0"/>
                <a:cs typeface="Arial" panose="020B0604020202020204" pitchFamily="34" charset="0"/>
              </a:rPr>
              <a:t>     * node centralities : </a:t>
            </a:r>
            <a:r>
              <a:rPr lang="en-US" altLang="zh-CN" sz="1600" dirty="0" err="1" smtClean="0">
                <a:solidFill>
                  <a:schemeClr val="accent3"/>
                </a:solidFill>
                <a:latin typeface="Arial" panose="020B0604020202020204" pitchFamily="34" charset="0"/>
                <a:cs typeface="Arial" panose="020B0604020202020204" pitchFamily="34" charset="0"/>
              </a:rPr>
              <a:t>pagerank</a:t>
            </a:r>
            <a:r>
              <a:rPr lang="en-US" altLang="zh-CN" sz="1600" dirty="0" smtClean="0">
                <a:solidFill>
                  <a:schemeClr val="accent3"/>
                </a:solidFill>
                <a:latin typeface="Arial" panose="020B0604020202020204" pitchFamily="34" charset="0"/>
                <a:cs typeface="Arial" panose="020B0604020202020204" pitchFamily="34" charset="0"/>
              </a:rPr>
              <a:t>, </a:t>
            </a:r>
            <a:r>
              <a:rPr lang="en-US" altLang="zh-CN" sz="1600" dirty="0" err="1" smtClean="0">
                <a:solidFill>
                  <a:schemeClr val="accent3"/>
                </a:solidFill>
                <a:latin typeface="Arial" panose="020B0604020202020204" pitchFamily="34" charset="0"/>
                <a:cs typeface="Arial" panose="020B0604020202020204" pitchFamily="34" charset="0"/>
              </a:rPr>
              <a:t>betweenness</a:t>
            </a:r>
            <a:r>
              <a:rPr lang="en-US" altLang="zh-CN" sz="1600" dirty="0" smtClean="0">
                <a:solidFill>
                  <a:schemeClr val="accent3"/>
                </a:solidFill>
                <a:latin typeface="Arial" panose="020B0604020202020204" pitchFamily="34" charset="0"/>
                <a:cs typeface="Arial" panose="020B0604020202020204" pitchFamily="34" charset="0"/>
              </a:rPr>
              <a:t>, HIT and so on </a:t>
            </a:r>
            <a:endParaRPr lang="en-US" altLang="zh-CN" sz="1600" dirty="0">
              <a:solidFill>
                <a:schemeClr val="accent3"/>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However, a node with maximum </a:t>
            </a:r>
            <a:r>
              <a:rPr lang="en-US" altLang="zh-CN" dirty="0" err="1" smtClean="0">
                <a:solidFill>
                  <a:srgbClr val="000000"/>
                </a:solidFill>
                <a:latin typeface="Arial" panose="020B0604020202020204" pitchFamily="34" charset="0"/>
                <a:cs typeface="Arial" panose="020B0604020202020204" pitchFamily="34" charset="0"/>
              </a:rPr>
              <a:t>pagerank</a:t>
            </a:r>
            <a:r>
              <a:rPr lang="en-US" altLang="zh-CN" dirty="0" smtClean="0">
                <a:solidFill>
                  <a:srgbClr val="000000"/>
                </a:solidFill>
                <a:latin typeface="Arial" panose="020B0604020202020204" pitchFamily="34" charset="0"/>
                <a:cs typeface="Arial" panose="020B0604020202020204" pitchFamily="34" charset="0"/>
              </a:rPr>
              <a:t>, </a:t>
            </a:r>
            <a:r>
              <a:rPr lang="en-US" altLang="zh-CN" dirty="0" err="1" smtClean="0">
                <a:solidFill>
                  <a:srgbClr val="000000"/>
                </a:solidFill>
                <a:latin typeface="Arial" panose="020B0604020202020204" pitchFamily="34" charset="0"/>
                <a:cs typeface="Arial" panose="020B0604020202020204" pitchFamily="34" charset="0"/>
              </a:rPr>
              <a:t>betweenness</a:t>
            </a: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or HIT would be almost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same one. So, each node centralities would be ranked. As </a:t>
            </a:r>
            <a:r>
              <a:rPr lang="en-US" altLang="zh-CN" dirty="0">
                <a:solidFill>
                  <a:srgbClr val="000000"/>
                </a:solidFill>
                <a:latin typeface="Arial" panose="020B0604020202020204" pitchFamily="34" charset="0"/>
                <a:cs typeface="Arial" panose="020B0604020202020204" pitchFamily="34" charset="0"/>
              </a:rPr>
              <a:t>ratio of unchanged </a:t>
            </a:r>
            <a:r>
              <a:rPr lang="en-US" altLang="zh-CN" dirty="0" smtClean="0">
                <a:solidFill>
                  <a:srgbClr val="000000"/>
                </a:solidFill>
                <a:latin typeface="Arial" panose="020B0604020202020204" pitchFamily="34" charset="0"/>
                <a:cs typeface="Arial" panose="020B0604020202020204" pitchFamily="34" charset="0"/>
              </a:rPr>
              <a:t>node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is increased according to ranked nodes order, the state of two-layers would be </a:t>
            </a:r>
          </a:p>
          <a:p>
            <a:pPr lvl="0">
              <a:spcBef>
                <a:spcPts val="10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investigated. </a:t>
            </a:r>
            <a:endParaRPr lang="en-US" altLang="zh-CN" sz="24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818352509"/>
      </p:ext>
    </p:extLst>
  </p:cSld>
  <p:clrMapOvr>
    <a:masterClrMapping/>
  </p:clrMapOvr>
  <p:transition spd="med">
    <p:push/>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4F2BA226-9CD6-4DEC-94C2-56BEBEB9235D}"/>
              </a:ext>
            </a:extLst>
          </p:cNvPr>
          <p:cNvSpPr>
            <a:spLocks noGrp="1"/>
          </p:cNvSpPr>
          <p:nvPr>
            <p:ph type="title"/>
          </p:nvPr>
        </p:nvSpPr>
        <p:spPr/>
        <p:txBody>
          <a:bodyPr/>
          <a:lstStyle/>
          <a:p>
            <a:r>
              <a:rPr lang="en-US" altLang="zh-CN" dirty="0" smtClean="0"/>
              <a:t>Thank you</a:t>
            </a:r>
            <a:endParaRPr lang="zh-CN" altLang="en-US" dirty="0"/>
          </a:p>
        </p:txBody>
      </p:sp>
    </p:spTree>
    <p:extLst>
      <p:ext uri="{BB962C8B-B14F-4D97-AF65-F5344CB8AC3E}">
        <p14:creationId xmlns:p14="http://schemas.microsoft.com/office/powerpoint/2010/main" val="2897706879"/>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4" name="그룹 3"/>
          <p:cNvGrpSpPr/>
          <p:nvPr/>
        </p:nvGrpSpPr>
        <p:grpSpPr>
          <a:xfrm>
            <a:off x="309654" y="1303020"/>
            <a:ext cx="3866900" cy="3998947"/>
            <a:chOff x="309654" y="2630091"/>
            <a:chExt cx="2588411" cy="2671876"/>
          </a:xfrm>
        </p:grpSpPr>
        <p:grpSp>
          <p:nvGrpSpPr>
            <p:cNvPr id="5" name="그룹 4"/>
            <p:cNvGrpSpPr/>
            <p:nvPr/>
          </p:nvGrpSpPr>
          <p:grpSpPr>
            <a:xfrm>
              <a:off x="309654" y="2630091"/>
              <a:ext cx="2588411" cy="2671876"/>
              <a:chOff x="7718846" y="1161789"/>
              <a:chExt cx="2588411" cy="2671876"/>
            </a:xfrm>
          </p:grpSpPr>
          <p:sp>
            <p:nvSpPr>
              <p:cNvPr id="7" name="타원 6"/>
              <p:cNvSpPr/>
              <p:nvPr/>
            </p:nvSpPr>
            <p:spPr>
              <a:xfrm>
                <a:off x="8912138" y="1674672"/>
                <a:ext cx="241801" cy="241801"/>
              </a:xfrm>
              <a:prstGeom prst="ellipse">
                <a:avLst/>
              </a:prstGeom>
              <a:solidFill>
                <a:srgbClr val="ED7D31"/>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prstClr val="black"/>
                  </a:solidFill>
                  <a:effectLst/>
                  <a:uLnTx/>
                  <a:uFillTx/>
                  <a:latin typeface="等线" panose="020F0502020204030204"/>
                  <a:ea typeface="等线" panose="02010600030101010101" pitchFamily="2" charset="-122"/>
                  <a:cs typeface="+mn-cs"/>
                </a:endParaRPr>
              </a:p>
            </p:txBody>
          </p:sp>
          <p:sp>
            <p:nvSpPr>
              <p:cNvPr id="8" name="타원 7"/>
              <p:cNvSpPr/>
              <p:nvPr/>
            </p:nvSpPr>
            <p:spPr>
              <a:xfrm>
                <a:off x="8916710" y="3591864"/>
                <a:ext cx="241801" cy="241801"/>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cxnSp>
            <p:nvCxnSpPr>
              <p:cNvPr id="9" name="직선 연결선 8"/>
              <p:cNvCxnSpPr>
                <a:stCxn id="7" idx="4"/>
                <a:endCxn id="8" idx="0"/>
              </p:cNvCxnSpPr>
              <p:nvPr/>
            </p:nvCxnSpPr>
            <p:spPr>
              <a:xfrm>
                <a:off x="9033039" y="1916473"/>
                <a:ext cx="4572" cy="1675391"/>
              </a:xfrm>
              <a:prstGeom prst="line">
                <a:avLst/>
              </a:prstGeom>
              <a:ln/>
            </p:spPr>
            <p:style>
              <a:lnRef idx="3">
                <a:schemeClr val="accent1"/>
              </a:lnRef>
              <a:fillRef idx="0">
                <a:schemeClr val="accent1"/>
              </a:fillRef>
              <a:effectRef idx="2">
                <a:schemeClr val="accent1"/>
              </a:effectRef>
              <a:fontRef idx="minor">
                <a:schemeClr val="tx1"/>
              </a:fontRef>
            </p:style>
          </p:cxnSp>
          <p:sp>
            <p:nvSpPr>
              <p:cNvPr id="10" name="타원 9"/>
              <p:cNvSpPr/>
              <p:nvPr/>
            </p:nvSpPr>
            <p:spPr>
              <a:xfrm>
                <a:off x="7718846" y="1253359"/>
                <a:ext cx="241801" cy="241801"/>
              </a:xfrm>
              <a:prstGeom prst="ellipse">
                <a:avLst/>
              </a:prstGeom>
              <a:solidFill>
                <a:srgbClr val="ED7D31"/>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11" name="타원 10"/>
              <p:cNvSpPr/>
              <p:nvPr/>
            </p:nvSpPr>
            <p:spPr>
              <a:xfrm>
                <a:off x="9890820" y="1161789"/>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12" name="타원 11"/>
              <p:cNvSpPr/>
              <p:nvPr/>
            </p:nvSpPr>
            <p:spPr>
              <a:xfrm>
                <a:off x="7718846" y="2149302"/>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13" name="타원 12"/>
              <p:cNvSpPr/>
              <p:nvPr/>
            </p:nvSpPr>
            <p:spPr>
              <a:xfrm>
                <a:off x="10054723" y="2234792"/>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cxnSp>
            <p:nvCxnSpPr>
              <p:cNvPr id="14" name="직선 연결선 13"/>
              <p:cNvCxnSpPr>
                <a:stCxn id="10" idx="5"/>
                <a:endCxn id="7" idx="1"/>
              </p:cNvCxnSpPr>
              <p:nvPr/>
            </p:nvCxnSpPr>
            <p:spPr>
              <a:xfrm>
                <a:off x="7925236" y="1459749"/>
                <a:ext cx="1022313" cy="250334"/>
              </a:xfrm>
              <a:prstGeom prst="line">
                <a:avLst/>
              </a:prstGeom>
              <a:noFill/>
              <a:ln w="19050" cap="flat" cmpd="sng" algn="ctr">
                <a:solidFill>
                  <a:srgbClr val="FF0000"/>
                </a:solidFill>
                <a:prstDash val="solid"/>
                <a:miter lim="800000"/>
              </a:ln>
              <a:effectLst/>
            </p:spPr>
          </p:cxnSp>
          <p:cxnSp>
            <p:nvCxnSpPr>
              <p:cNvPr id="15" name="직선 연결선 14"/>
              <p:cNvCxnSpPr>
                <a:stCxn id="7" idx="7"/>
                <a:endCxn id="11" idx="3"/>
              </p:cNvCxnSpPr>
              <p:nvPr/>
            </p:nvCxnSpPr>
            <p:spPr>
              <a:xfrm flipV="1">
                <a:off x="9118528" y="1368179"/>
                <a:ext cx="807703" cy="341904"/>
              </a:xfrm>
              <a:prstGeom prst="line">
                <a:avLst/>
              </a:prstGeom>
              <a:noFill/>
              <a:ln w="19050" cap="flat" cmpd="sng" algn="ctr">
                <a:solidFill>
                  <a:srgbClr val="FF0000"/>
                </a:solidFill>
                <a:prstDash val="solid"/>
                <a:miter lim="800000"/>
              </a:ln>
              <a:effectLst/>
            </p:spPr>
          </p:cxnSp>
          <p:cxnSp>
            <p:nvCxnSpPr>
              <p:cNvPr id="16" name="직선 연결선 15"/>
              <p:cNvCxnSpPr>
                <a:stCxn id="13" idx="1"/>
                <a:endCxn id="7" idx="5"/>
              </p:cNvCxnSpPr>
              <p:nvPr/>
            </p:nvCxnSpPr>
            <p:spPr>
              <a:xfrm flipH="1" flipV="1">
                <a:off x="9118528" y="1881062"/>
                <a:ext cx="971606" cy="389141"/>
              </a:xfrm>
              <a:prstGeom prst="line">
                <a:avLst/>
              </a:prstGeom>
              <a:noFill/>
              <a:ln w="19050" cap="flat" cmpd="sng" algn="ctr">
                <a:solidFill>
                  <a:srgbClr val="FF0000"/>
                </a:solidFill>
                <a:prstDash val="solid"/>
                <a:miter lim="800000"/>
              </a:ln>
              <a:effectLst/>
            </p:spPr>
          </p:cxnSp>
          <p:cxnSp>
            <p:nvCxnSpPr>
              <p:cNvPr id="17" name="직선 연결선 16"/>
              <p:cNvCxnSpPr>
                <a:stCxn id="7" idx="3"/>
                <a:endCxn id="12" idx="7"/>
              </p:cNvCxnSpPr>
              <p:nvPr/>
            </p:nvCxnSpPr>
            <p:spPr>
              <a:xfrm flipH="1">
                <a:off x="7925236" y="1881062"/>
                <a:ext cx="1022312" cy="303651"/>
              </a:xfrm>
              <a:prstGeom prst="line">
                <a:avLst/>
              </a:prstGeom>
              <a:noFill/>
              <a:ln w="19050" cap="flat" cmpd="sng" algn="ctr">
                <a:solidFill>
                  <a:srgbClr val="FF0000"/>
                </a:solidFill>
                <a:prstDash val="solid"/>
                <a:miter lim="800000"/>
              </a:ln>
              <a:effectLst/>
            </p:spPr>
          </p:cxnSp>
          <p:sp>
            <p:nvSpPr>
              <p:cNvPr id="18" name="TextBox 17"/>
              <p:cNvSpPr txBox="1"/>
              <p:nvPr/>
            </p:nvSpPr>
            <p:spPr>
              <a:xfrm>
                <a:off x="8050472" y="1277490"/>
                <a:ext cx="737427" cy="226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① </a:t>
                </a:r>
                <a:r>
                  <a:rPr kumimoji="0" lang="en-US" altLang="zh-CN" sz="16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6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19" name="TextBox 18"/>
              <p:cNvSpPr txBox="1"/>
              <p:nvPr/>
            </p:nvSpPr>
            <p:spPr>
              <a:xfrm>
                <a:off x="9050140" y="1277490"/>
                <a:ext cx="737427" cy="226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② </a:t>
                </a:r>
                <a:r>
                  <a:rPr kumimoji="0" lang="en-US" altLang="zh-CN" sz="16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6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20" name="TextBox 19"/>
              <p:cNvSpPr txBox="1"/>
              <p:nvPr/>
            </p:nvSpPr>
            <p:spPr>
              <a:xfrm>
                <a:off x="9569830" y="1881062"/>
                <a:ext cx="737427" cy="226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④ </a:t>
                </a:r>
                <a:r>
                  <a:rPr kumimoji="0" lang="en-US" altLang="zh-CN" sz="16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6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21" name="TextBox 20"/>
              <p:cNvSpPr txBox="1"/>
              <p:nvPr/>
            </p:nvSpPr>
            <p:spPr>
              <a:xfrm>
                <a:off x="8128129" y="2043999"/>
                <a:ext cx="737427" cy="226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③ </a:t>
                </a:r>
                <a:r>
                  <a:rPr kumimoji="0" lang="en-US" altLang="zh-CN" sz="16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6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22" name="TextBox 21"/>
              <p:cNvSpPr txBox="1"/>
              <p:nvPr/>
            </p:nvSpPr>
            <p:spPr>
              <a:xfrm>
                <a:off x="9031518" y="2819731"/>
                <a:ext cx="737427" cy="226203"/>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600" b="0" i="0" u="none" strike="noStrike" kern="0" cap="none" spc="0" normalizeH="0" baseline="0" noProof="0" dirty="0" smtClean="0">
                    <a:ln>
                      <a:noFill/>
                    </a:ln>
                    <a:solidFill>
                      <a:prstClr val="black"/>
                    </a:solidFill>
                    <a:effectLst/>
                    <a:uLnTx/>
                    <a:uFillTx/>
                    <a:latin typeface="맑은 고딕" panose="020B0503020000020004" pitchFamily="50" charset="-127"/>
                    <a:ea typeface="맑은 고딕" panose="020B0503020000020004" pitchFamily="50" charset="-127"/>
                    <a:cs typeface="Arial" panose="020B0604020202020204" pitchFamily="34" charset="0"/>
                  </a:rPr>
                  <a:t>⑤ </a:t>
                </a:r>
                <a:r>
                  <a:rPr kumimoji="0" lang="en-US" altLang="zh-CN" sz="16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prob.q</a:t>
                </a:r>
                <a:endParaRPr kumimoji="0" lang="zh-CN" altLang="en-US" sz="16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sp>
          <p:nvSpPr>
            <p:cNvPr id="6" name="타원 5"/>
            <p:cNvSpPr/>
            <p:nvPr/>
          </p:nvSpPr>
          <p:spPr>
            <a:xfrm>
              <a:off x="1338187" y="2972000"/>
              <a:ext cx="568278" cy="597735"/>
            </a:xfrm>
            <a:prstGeom prst="ellipse">
              <a:avLst/>
            </a:prstGeom>
            <a:no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graphicFrame>
        <p:nvGraphicFramePr>
          <p:cNvPr id="24" name="표 23"/>
          <p:cNvGraphicFramePr>
            <a:graphicFrameLocks noGrp="1"/>
          </p:cNvGraphicFramePr>
          <p:nvPr>
            <p:extLst>
              <p:ext uri="{D42A27DB-BD31-4B8C-83A1-F6EECF244321}">
                <p14:modId xmlns:p14="http://schemas.microsoft.com/office/powerpoint/2010/main" val="2587262444"/>
              </p:ext>
            </p:extLst>
          </p:nvPr>
        </p:nvGraphicFramePr>
        <p:xfrm>
          <a:off x="4556271" y="1801970"/>
          <a:ext cx="8626329" cy="3007179"/>
        </p:xfrm>
        <a:graphic>
          <a:graphicData uri="http://schemas.openxmlformats.org/drawingml/2006/table">
            <a:tbl>
              <a:tblPr firstRow="1" bandRow="1">
                <a:tableStyleId>{69012ECD-51FC-41F1-AA8D-1B2483CD663E}</a:tableStyleId>
              </a:tblPr>
              <a:tblGrid>
                <a:gridCol w="2055224">
                  <a:extLst>
                    <a:ext uri="{9D8B030D-6E8A-4147-A177-3AD203B41FA5}">
                      <a16:colId xmlns:a16="http://schemas.microsoft.com/office/drawing/2014/main" val="2227519683"/>
                    </a:ext>
                  </a:extLst>
                </a:gridCol>
                <a:gridCol w="6571105">
                  <a:extLst>
                    <a:ext uri="{9D8B030D-6E8A-4147-A177-3AD203B41FA5}">
                      <a16:colId xmlns:a16="http://schemas.microsoft.com/office/drawing/2014/main" val="756723075"/>
                    </a:ext>
                  </a:extLst>
                </a:gridCol>
              </a:tblGrid>
              <a:tr h="636162">
                <a:tc>
                  <a:txBody>
                    <a:bodyPr/>
                    <a:lstStyle/>
                    <a:p>
                      <a:pPr algn="ctr">
                        <a:lnSpc>
                          <a:spcPct val="150000"/>
                        </a:lnSpc>
                      </a:pPr>
                      <a:r>
                        <a:rPr lang="en-US" altLang="zh-CN" sz="1800" b="0" dirty="0" smtClean="0">
                          <a:solidFill>
                            <a:schemeClr val="tx1"/>
                          </a:solidFill>
                          <a:latin typeface="Arial" panose="020B0604020202020204" pitchFamily="34" charset="0"/>
                          <a:cs typeface="Arial" panose="020B0604020202020204" pitchFamily="34" charset="0"/>
                        </a:rPr>
                        <a:t>Order of edges</a:t>
                      </a:r>
                      <a:endParaRPr lang="zh-CN" altLang="en-US" sz="1800" b="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tc>
                  <a:txBody>
                    <a:bodyPr/>
                    <a:lstStyle/>
                    <a:p>
                      <a:pPr algn="ctr">
                        <a:lnSpc>
                          <a:spcPct val="150000"/>
                        </a:lnSpc>
                      </a:pPr>
                      <a:r>
                        <a:rPr lang="en-US" altLang="zh-CN" sz="1800" b="0" dirty="0" smtClean="0">
                          <a:solidFill>
                            <a:schemeClr val="tx1"/>
                          </a:solidFill>
                          <a:latin typeface="Arial" panose="020B0604020202020204" pitchFamily="34" charset="0"/>
                          <a:cs typeface="Arial" panose="020B0604020202020204" pitchFamily="34" charset="0"/>
                        </a:rPr>
                        <a:t>Next state</a:t>
                      </a:r>
                      <a:endParaRPr lang="zh-CN" altLang="en-US" sz="1800" b="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noFill/>
                  </a:tcPr>
                </a:tc>
                <a:extLst>
                  <a:ext uri="{0D108BD9-81ED-4DB2-BD59-A6C34878D82A}">
                    <a16:rowId xmlns:a16="http://schemas.microsoft.com/office/drawing/2014/main" val="547963845"/>
                  </a:ext>
                </a:extLst>
              </a:tr>
              <a:tr h="1074250">
                <a:tc>
                  <a:txBody>
                    <a:bodyPr/>
                    <a:lstStyle/>
                    <a:p>
                      <a:pPr algn="ctr">
                        <a:lnSpc>
                          <a:spcPct val="150000"/>
                        </a:lnSpc>
                      </a:pPr>
                      <a:r>
                        <a:rPr lang="en-US" altLang="zh-CN" sz="1800" dirty="0" smtClean="0">
                          <a:latin typeface="Arial" panose="020B0604020202020204" pitchFamily="34" charset="0"/>
                          <a:cs typeface="Arial" panose="020B0604020202020204" pitchFamily="34" charset="0"/>
                        </a:rPr>
                        <a:t>Sequential</a:t>
                      </a:r>
                      <a:endParaRPr lang="zh-CN" altLang="en-US" sz="18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150000"/>
                        </a:lnSpc>
                      </a:pPr>
                      <a:r>
                        <a:rPr lang="en-US" altLang="zh-CN" sz="1800" dirty="0" smtClean="0">
                          <a:latin typeface="Arial" panose="020B0604020202020204" pitchFamily="34" charset="0"/>
                          <a:cs typeface="Arial" panose="020B0604020202020204" pitchFamily="34" charset="0"/>
                        </a:rPr>
                        <a:t>Hard</a:t>
                      </a:r>
                      <a:r>
                        <a:rPr lang="en-US" altLang="zh-CN" sz="1800" baseline="0" dirty="0" smtClean="0">
                          <a:latin typeface="Arial" panose="020B0604020202020204" pitchFamily="34" charset="0"/>
                          <a:cs typeface="Arial" panose="020B0604020202020204" pitchFamily="34" charset="0"/>
                        </a:rPr>
                        <a:t> to calculate</a:t>
                      </a:r>
                    </a:p>
                    <a:p>
                      <a:pPr algn="ctr">
                        <a:lnSpc>
                          <a:spcPct val="150000"/>
                        </a:lnSpc>
                      </a:pPr>
                      <a:r>
                        <a:rPr lang="en-US" altLang="zh-CN" sz="1800" baseline="0" dirty="0" smtClean="0">
                          <a:latin typeface="Arial" panose="020B0604020202020204" pitchFamily="34" charset="0"/>
                          <a:cs typeface="Arial" panose="020B0604020202020204" pitchFamily="34" charset="0"/>
                        </a:rPr>
                        <a:t>(According to order of activated edges, final state is changed)</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1498573016"/>
                  </a:ext>
                </a:extLst>
              </a:tr>
              <a:tr h="1296767">
                <a:tc>
                  <a:txBody>
                    <a:bodyPr/>
                    <a:lstStyle/>
                    <a:p>
                      <a:pPr algn="ctr">
                        <a:lnSpc>
                          <a:spcPct val="150000"/>
                        </a:lnSpc>
                      </a:pPr>
                      <a:r>
                        <a:rPr lang="en-US" altLang="zh-CN" sz="1800" dirty="0" smtClean="0">
                          <a:latin typeface="Arial" panose="020B0604020202020204" pitchFamily="34" charset="0"/>
                          <a:cs typeface="Arial" panose="020B0604020202020204" pitchFamily="34" charset="0"/>
                        </a:rPr>
                        <a:t>Simultaneous</a:t>
                      </a:r>
                      <a:endParaRPr lang="zh-CN" altLang="en-US" sz="18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tc>
                  <a:txBody>
                    <a:bodyPr/>
                    <a:lstStyle/>
                    <a:p>
                      <a:pPr algn="ctr">
                        <a:lnSpc>
                          <a:spcPct val="150000"/>
                        </a:lnSpc>
                      </a:pPr>
                      <a:r>
                        <a:rPr lang="en-US" altLang="zh-CN" sz="1800" baseline="0" dirty="0" smtClean="0">
                          <a:latin typeface="Arial" panose="020B0604020202020204" pitchFamily="34" charset="0"/>
                          <a:cs typeface="Arial" panose="020B0604020202020204" pitchFamily="34" charset="0"/>
                        </a:rPr>
                        <a:t>Unchanged: </a:t>
                      </a:r>
                      <a:r>
                        <a:rPr lang="en-US" altLang="zh-CN" sz="1800" baseline="0" dirty="0" err="1" smtClean="0">
                          <a:latin typeface="Arial" panose="020B0604020202020204" pitchFamily="34" charset="0"/>
                          <a:cs typeface="Arial" panose="020B0604020202020204" pitchFamily="34" charset="0"/>
                        </a:rPr>
                        <a:t>prob.p</a:t>
                      </a:r>
                      <a:r>
                        <a:rPr lang="en-US" altLang="zh-CN" sz="1800" baseline="0" dirty="0" smtClean="0">
                          <a:latin typeface="Arial" panose="020B0604020202020204" pitchFamily="34" charset="0"/>
                          <a:cs typeface="Arial" panose="020B0604020202020204" pitchFamily="34" charset="0"/>
                        </a:rPr>
                        <a:t>(activated) = </a:t>
                      </a:r>
                      <a:r>
                        <a:rPr lang="en-US" altLang="zh-CN" sz="1800" baseline="0" dirty="0" err="1" smtClean="0">
                          <a:latin typeface="Arial" panose="020B0604020202020204" pitchFamily="34" charset="0"/>
                          <a:cs typeface="Arial" panose="020B0604020202020204" pitchFamily="34" charset="0"/>
                        </a:rPr>
                        <a:t>prob.q</a:t>
                      </a:r>
                      <a:r>
                        <a:rPr lang="en-US" altLang="zh-CN" sz="1800" baseline="0" dirty="0" smtClean="0">
                          <a:latin typeface="Arial" panose="020B0604020202020204" pitchFamily="34" charset="0"/>
                          <a:cs typeface="Arial" panose="020B0604020202020204" pitchFamily="34" charset="0"/>
                        </a:rPr>
                        <a:t>(activated)</a:t>
                      </a:r>
                    </a:p>
                    <a:p>
                      <a:pPr algn="ctr">
                        <a:lnSpc>
                          <a:spcPct val="150000"/>
                        </a:lnSpc>
                      </a:pPr>
                      <a:r>
                        <a:rPr lang="en-US" altLang="zh-CN" sz="1800" baseline="0" dirty="0" smtClean="0">
                          <a:latin typeface="Arial" panose="020B0604020202020204" pitchFamily="34" charset="0"/>
                          <a:cs typeface="Arial" panose="020B0604020202020204" pitchFamily="34" charset="0"/>
                        </a:rPr>
                        <a:t>Persuasion : </a:t>
                      </a:r>
                      <a:r>
                        <a:rPr lang="en-US" altLang="zh-CN" sz="1800" baseline="0" dirty="0" err="1" smtClean="0">
                          <a:latin typeface="Arial" panose="020B0604020202020204" pitchFamily="34" charset="0"/>
                          <a:cs typeface="Arial" panose="020B0604020202020204" pitchFamily="34" charset="0"/>
                        </a:rPr>
                        <a:t>prob.p</a:t>
                      </a:r>
                      <a:r>
                        <a:rPr lang="en-US" altLang="zh-CN" sz="1800" baseline="0" dirty="0" smtClean="0">
                          <a:latin typeface="Arial" panose="020B0604020202020204" pitchFamily="34" charset="0"/>
                          <a:cs typeface="Arial" panose="020B0604020202020204" pitchFamily="34" charset="0"/>
                        </a:rPr>
                        <a:t>(activated) &gt; </a:t>
                      </a:r>
                      <a:r>
                        <a:rPr lang="en-US" altLang="zh-CN" sz="1800" baseline="0" dirty="0" err="1" smtClean="0">
                          <a:latin typeface="Arial" panose="020B0604020202020204" pitchFamily="34" charset="0"/>
                          <a:cs typeface="Arial" panose="020B0604020202020204" pitchFamily="34" charset="0"/>
                        </a:rPr>
                        <a:t>prob.q</a:t>
                      </a:r>
                      <a:r>
                        <a:rPr lang="en-US" altLang="zh-CN" sz="1800" baseline="0" dirty="0" smtClean="0">
                          <a:latin typeface="Arial" panose="020B0604020202020204" pitchFamily="34" charset="0"/>
                          <a:cs typeface="Arial" panose="020B0604020202020204" pitchFamily="34" charset="0"/>
                        </a:rPr>
                        <a:t>(activated)</a:t>
                      </a:r>
                    </a:p>
                    <a:p>
                      <a:pPr algn="ctr">
                        <a:lnSpc>
                          <a:spcPct val="150000"/>
                        </a:lnSpc>
                      </a:pPr>
                      <a:r>
                        <a:rPr lang="en-US" altLang="zh-CN" sz="1800" baseline="0" dirty="0" smtClean="0">
                          <a:latin typeface="Arial" panose="020B0604020202020204" pitchFamily="34" charset="0"/>
                          <a:cs typeface="Arial" panose="020B0604020202020204" pitchFamily="34" charset="0"/>
                        </a:rPr>
                        <a:t>Compromise: </a:t>
                      </a:r>
                      <a:r>
                        <a:rPr lang="en-US" altLang="zh-CN" sz="1800" baseline="0" dirty="0" err="1" smtClean="0">
                          <a:latin typeface="Arial" panose="020B0604020202020204" pitchFamily="34" charset="0"/>
                          <a:cs typeface="Arial" panose="020B0604020202020204" pitchFamily="34" charset="0"/>
                        </a:rPr>
                        <a:t>prob.p</a:t>
                      </a:r>
                      <a:r>
                        <a:rPr lang="en-US" altLang="zh-CN" sz="1800" baseline="0" dirty="0" smtClean="0">
                          <a:latin typeface="Arial" panose="020B0604020202020204" pitchFamily="34" charset="0"/>
                          <a:cs typeface="Arial" panose="020B0604020202020204" pitchFamily="34" charset="0"/>
                        </a:rPr>
                        <a:t>(activated) &lt; </a:t>
                      </a:r>
                      <a:r>
                        <a:rPr lang="en-US" altLang="zh-CN" sz="1800" baseline="0" dirty="0" err="1" smtClean="0">
                          <a:latin typeface="Arial" panose="020B0604020202020204" pitchFamily="34" charset="0"/>
                          <a:cs typeface="Arial" panose="020B0604020202020204" pitchFamily="34" charset="0"/>
                        </a:rPr>
                        <a:t>prob.q</a:t>
                      </a:r>
                      <a:r>
                        <a:rPr lang="en-US" altLang="zh-CN" sz="1800" baseline="0" dirty="0" smtClean="0">
                          <a:latin typeface="Arial" panose="020B0604020202020204" pitchFamily="34" charset="0"/>
                          <a:cs typeface="Arial" panose="020B0604020202020204" pitchFamily="34" charset="0"/>
                        </a:rPr>
                        <a:t>(activated)</a:t>
                      </a:r>
                      <a:endParaRPr lang="zh-CN" altLang="en-US" sz="18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tcPr>
                </a:tc>
                <a:extLst>
                  <a:ext uri="{0D108BD9-81ED-4DB2-BD59-A6C34878D82A}">
                    <a16:rowId xmlns:a16="http://schemas.microsoft.com/office/drawing/2014/main" val="3786929661"/>
                  </a:ext>
                </a:extLst>
              </a:tr>
            </a:tbl>
          </a:graphicData>
        </a:graphic>
      </p:graphicFrame>
    </p:spTree>
    <p:extLst>
      <p:ext uri="{BB962C8B-B14F-4D97-AF65-F5344CB8AC3E}">
        <p14:creationId xmlns:p14="http://schemas.microsoft.com/office/powerpoint/2010/main" val="258182615"/>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7875" t="10294" r="9000" b="5662"/>
          <a:stretch/>
        </p:blipFill>
        <p:spPr>
          <a:xfrm>
            <a:off x="331469" y="605789"/>
            <a:ext cx="7920990" cy="4538191"/>
          </a:xfrm>
          <a:prstGeom prst="rect">
            <a:avLst/>
          </a:prstGeom>
        </p:spPr>
      </p:pic>
      <p:graphicFrame>
        <p:nvGraphicFramePr>
          <p:cNvPr id="5" name="표 4"/>
          <p:cNvGraphicFramePr>
            <a:graphicFrameLocks noGrp="1"/>
          </p:cNvGraphicFramePr>
          <p:nvPr>
            <p:extLst>
              <p:ext uri="{D42A27DB-BD31-4B8C-83A1-F6EECF244321}">
                <p14:modId xmlns:p14="http://schemas.microsoft.com/office/powerpoint/2010/main" val="2269433810"/>
              </p:ext>
            </p:extLst>
          </p:nvPr>
        </p:nvGraphicFramePr>
        <p:xfrm>
          <a:off x="447674" y="5246730"/>
          <a:ext cx="7804785" cy="1176930"/>
        </p:xfrm>
        <a:graphic>
          <a:graphicData uri="http://schemas.openxmlformats.org/drawingml/2006/table">
            <a:tbl>
              <a:tblPr firstRow="1" bandRow="1">
                <a:tableStyleId>{5C22544A-7EE6-4342-B048-85BDC9FD1C3A}</a:tableStyleId>
              </a:tblPr>
              <a:tblGrid>
                <a:gridCol w="1353242">
                  <a:extLst>
                    <a:ext uri="{9D8B030D-6E8A-4147-A177-3AD203B41FA5}">
                      <a16:colId xmlns:a16="http://schemas.microsoft.com/office/drawing/2014/main" val="2849222080"/>
                    </a:ext>
                  </a:extLst>
                </a:gridCol>
                <a:gridCol w="3849948">
                  <a:extLst>
                    <a:ext uri="{9D8B030D-6E8A-4147-A177-3AD203B41FA5}">
                      <a16:colId xmlns:a16="http://schemas.microsoft.com/office/drawing/2014/main" val="1511988233"/>
                    </a:ext>
                  </a:extLst>
                </a:gridCol>
                <a:gridCol w="2601595">
                  <a:extLst>
                    <a:ext uri="{9D8B030D-6E8A-4147-A177-3AD203B41FA5}">
                      <a16:colId xmlns:a16="http://schemas.microsoft.com/office/drawing/2014/main" val="2502337384"/>
                    </a:ext>
                  </a:extLst>
                </a:gridCol>
              </a:tblGrid>
              <a:tr h="346156">
                <a:tc>
                  <a:txBody>
                    <a:bodyPr/>
                    <a:lstStyle/>
                    <a:p>
                      <a:pPr algn="ctr"/>
                      <a:r>
                        <a:rPr lang="en-US" altLang="zh-CN" sz="1400" dirty="0" err="1"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Fast 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Slow</a:t>
                      </a:r>
                      <a:r>
                        <a:rPr lang="en-US" altLang="zh-CN" sz="1400" baseline="0" dirty="0" smtClean="0">
                          <a:solidFill>
                            <a:schemeClr val="tx1"/>
                          </a:solidFill>
                          <a:latin typeface="Arial" panose="020B0604020202020204" pitchFamily="34" charset="0"/>
                          <a:cs typeface="Arial" panose="020B0604020202020204" pitchFamily="34" charset="0"/>
                        </a:rPr>
                        <a:t> 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830774">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endParaRPr lang="en-US" altLang="zh-CN" sz="1400" dirty="0" smtClean="0">
                        <a:solidFill>
                          <a:schemeClr val="tx1"/>
                        </a:solidFill>
                        <a:latin typeface="Arial" panose="020B0604020202020204" pitchFamily="34" charset="0"/>
                        <a:cs typeface="Arial" panose="020B0604020202020204" pitchFamily="34" charset="0"/>
                      </a:endParaRP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③ </a:t>
                      </a:r>
                      <a:r>
                        <a:rPr lang="en-US" altLang="zh-CN" sz="1400" dirty="0" smtClean="0">
                          <a:solidFill>
                            <a:schemeClr val="tx1"/>
                          </a:solidFill>
                          <a:latin typeface="Arial" panose="020B0604020202020204" pitchFamily="34" charset="0"/>
                          <a:cs typeface="Arial" panose="020B0604020202020204" pitchFamily="34" charset="0"/>
                        </a:rPr>
                        <a:t>O(o,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endParaRPr lang="en-US" altLang="zh-CN" sz="1400" dirty="0" smtClean="0">
                        <a:solidFill>
                          <a:schemeClr val="tx1"/>
                        </a:solidFill>
                        <a:latin typeface="Arial" panose="020B0604020202020204" pitchFamily="34" charset="0"/>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⑤ </a:t>
                      </a: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⑥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bl>
          </a:graphicData>
        </a:graphic>
      </p:graphicFrame>
    </p:spTree>
    <p:extLst>
      <p:ext uri="{BB962C8B-B14F-4D97-AF65-F5344CB8AC3E}">
        <p14:creationId xmlns:p14="http://schemas.microsoft.com/office/powerpoint/2010/main" val="42797525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1015371724"/>
              </p:ext>
            </p:extLst>
          </p:nvPr>
        </p:nvGraphicFramePr>
        <p:xfrm>
          <a:off x="447674" y="5486760"/>
          <a:ext cx="7804785" cy="1176930"/>
        </p:xfrm>
        <a:graphic>
          <a:graphicData uri="http://schemas.openxmlformats.org/drawingml/2006/table">
            <a:tbl>
              <a:tblPr firstRow="1" bandRow="1">
                <a:tableStyleId>{5C22544A-7EE6-4342-B048-85BDC9FD1C3A}</a:tableStyleId>
              </a:tblPr>
              <a:tblGrid>
                <a:gridCol w="1353242">
                  <a:extLst>
                    <a:ext uri="{9D8B030D-6E8A-4147-A177-3AD203B41FA5}">
                      <a16:colId xmlns:a16="http://schemas.microsoft.com/office/drawing/2014/main" val="2849222080"/>
                    </a:ext>
                  </a:extLst>
                </a:gridCol>
                <a:gridCol w="3849948">
                  <a:extLst>
                    <a:ext uri="{9D8B030D-6E8A-4147-A177-3AD203B41FA5}">
                      <a16:colId xmlns:a16="http://schemas.microsoft.com/office/drawing/2014/main" val="1511988233"/>
                    </a:ext>
                  </a:extLst>
                </a:gridCol>
                <a:gridCol w="2601595">
                  <a:extLst>
                    <a:ext uri="{9D8B030D-6E8A-4147-A177-3AD203B41FA5}">
                      <a16:colId xmlns:a16="http://schemas.microsoft.com/office/drawing/2014/main" val="2502337384"/>
                    </a:ext>
                  </a:extLst>
                </a:gridCol>
              </a:tblGrid>
              <a:tr h="346156">
                <a:tc>
                  <a:txBody>
                    <a:bodyPr/>
                    <a:lstStyle/>
                    <a:p>
                      <a:pPr algn="ctr"/>
                      <a:r>
                        <a:rPr lang="en-US" altLang="zh-CN" sz="1400" dirty="0" err="1"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Fast 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Slow</a:t>
                      </a:r>
                      <a:r>
                        <a:rPr lang="en-US" altLang="zh-CN" sz="1400" baseline="0" dirty="0" smtClean="0">
                          <a:solidFill>
                            <a:schemeClr val="tx1"/>
                          </a:solidFill>
                          <a:latin typeface="Arial" panose="020B0604020202020204" pitchFamily="34" charset="0"/>
                          <a:cs typeface="Arial" panose="020B0604020202020204" pitchFamily="34" charset="0"/>
                        </a:rPr>
                        <a:t> 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830774">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cs typeface="Arial" panose="020B0604020202020204" pitchFamily="34" charset="0"/>
                        </a:rPr>
                        <a:t>O(r,  </a:t>
                      </a:r>
                      <a:r>
                        <a:rPr lang="en-US" altLang="zh-CN" sz="1400" baseline="0" dirty="0" smtClean="0">
                          <a:solidFill>
                            <a:schemeClr val="tx1"/>
                          </a:solidFill>
                          <a:latin typeface="Arial" panose="020B0604020202020204" pitchFamily="34" charset="0"/>
                          <a:cs typeface="Arial" panose="020B0604020202020204" pitchFamily="34" charset="0"/>
                        </a:rPr>
                        <a:t> </a:t>
                      </a:r>
                      <a:r>
                        <a:rPr lang="en-US" altLang="zh-CN" sz="1400" dirty="0" smtClean="0">
                          <a:solidFill>
                            <a:schemeClr val="tx1"/>
                          </a:solidFill>
                          <a:latin typeface="Arial" panose="020B0604020202020204" pitchFamily="34" charset="0"/>
                          <a:cs typeface="Arial" panose="020B0604020202020204" pitchFamily="34" charset="0"/>
                        </a:rPr>
                        <a:t>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③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⑤ </a:t>
                      </a:r>
                      <a:r>
                        <a:rPr lang="en-US" altLang="zh-CN" sz="1400" dirty="0" smtClean="0">
                          <a:solidFill>
                            <a:schemeClr val="tx1"/>
                          </a:solidFill>
                          <a:latin typeface="Arial" panose="020B0604020202020204" pitchFamily="34" charset="0"/>
                          <a:cs typeface="Arial" panose="020B0604020202020204" pitchFamily="34" charset="0"/>
                        </a:rPr>
                        <a:t>O(o,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⑥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bl>
          </a:graphicData>
        </a:graphic>
      </p:graphicFrame>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8375" t="10294" r="9250" b="5441"/>
          <a:stretch/>
        </p:blipFill>
        <p:spPr>
          <a:xfrm>
            <a:off x="447674" y="847725"/>
            <a:ext cx="7804785" cy="4524170"/>
          </a:xfrm>
          <a:prstGeom prst="rect">
            <a:avLst/>
          </a:prstGeom>
        </p:spPr>
      </p:pic>
    </p:spTree>
    <p:extLst>
      <p:ext uri="{BB962C8B-B14F-4D97-AF65-F5344CB8AC3E}">
        <p14:creationId xmlns:p14="http://schemas.microsoft.com/office/powerpoint/2010/main" val="62083062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3916433170"/>
              </p:ext>
            </p:extLst>
          </p:nvPr>
        </p:nvGraphicFramePr>
        <p:xfrm>
          <a:off x="447674" y="5486760"/>
          <a:ext cx="7804785" cy="1018815"/>
        </p:xfrm>
        <a:graphic>
          <a:graphicData uri="http://schemas.openxmlformats.org/drawingml/2006/table">
            <a:tbl>
              <a:tblPr firstRow="1" bandRow="1">
                <a:tableStyleId>{5C22544A-7EE6-4342-B048-85BDC9FD1C3A}</a:tableStyleId>
              </a:tblPr>
              <a:tblGrid>
                <a:gridCol w="1353242">
                  <a:extLst>
                    <a:ext uri="{9D8B030D-6E8A-4147-A177-3AD203B41FA5}">
                      <a16:colId xmlns:a16="http://schemas.microsoft.com/office/drawing/2014/main" val="2849222080"/>
                    </a:ext>
                  </a:extLst>
                </a:gridCol>
                <a:gridCol w="3849948">
                  <a:extLst>
                    <a:ext uri="{9D8B030D-6E8A-4147-A177-3AD203B41FA5}">
                      <a16:colId xmlns:a16="http://schemas.microsoft.com/office/drawing/2014/main" val="1511988233"/>
                    </a:ext>
                  </a:extLst>
                </a:gridCol>
                <a:gridCol w="2601595">
                  <a:extLst>
                    <a:ext uri="{9D8B030D-6E8A-4147-A177-3AD203B41FA5}">
                      <a16:colId xmlns:a16="http://schemas.microsoft.com/office/drawing/2014/main" val="2502337384"/>
                    </a:ext>
                  </a:extLst>
                </a:gridCol>
              </a:tblGrid>
              <a:tr h="346156">
                <a:tc>
                  <a:txBody>
                    <a:bodyPr/>
                    <a:lstStyle/>
                    <a:p>
                      <a:pPr algn="ctr"/>
                      <a:r>
                        <a:rPr lang="en-US" altLang="zh-CN" sz="1400" dirty="0" err="1"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Not reaching consensus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672659">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cs typeface="Arial" panose="020B0604020202020204" pitchFamily="34" charset="0"/>
                        </a:rPr>
                        <a:t>O(o,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③ </a:t>
                      </a:r>
                      <a:r>
                        <a:rPr lang="en-US" altLang="zh-CN" sz="1400" dirty="0" smtClean="0">
                          <a:solidFill>
                            <a:schemeClr val="tx1"/>
                          </a:solidFill>
                          <a:latin typeface="Arial" panose="020B0604020202020204" pitchFamily="34" charset="0"/>
                          <a:cs typeface="Arial" panose="020B0604020202020204" pitchFamily="34" charset="0"/>
                        </a:rPr>
                        <a:t>O(o,</a:t>
                      </a:r>
                      <a:r>
                        <a:rPr lang="en-US" altLang="zh-CN" sz="1400" baseline="0" dirty="0" smtClean="0">
                          <a:solidFill>
                            <a:schemeClr val="tx1"/>
                          </a:solidFill>
                          <a:latin typeface="Arial" panose="020B0604020202020204" pitchFamily="34" charset="0"/>
                          <a:cs typeface="Arial" panose="020B0604020202020204" pitchFamily="34" charset="0"/>
                        </a:rPr>
                        <a:t> s</a:t>
                      </a:r>
                      <a:r>
                        <a:rPr lang="en-US" altLang="zh-CN" sz="1400" dirty="0" smtClean="0">
                          <a:solidFill>
                            <a:schemeClr val="tx1"/>
                          </a:solidFill>
                          <a:latin typeface="Arial" panose="020B0604020202020204" pitchFamily="34" charset="0"/>
                          <a:cs typeface="Arial" panose="020B0604020202020204" pitchFamily="34" charset="0"/>
                        </a:rPr>
                        <a:t>)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bl>
          </a:graphicData>
        </a:graphic>
      </p:graphicFrame>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125" t="10515" r="9250" b="5221"/>
          <a:stretch/>
        </p:blipFill>
        <p:spPr>
          <a:xfrm>
            <a:off x="447673" y="789029"/>
            <a:ext cx="7804785" cy="4510481"/>
          </a:xfrm>
          <a:prstGeom prst="rect">
            <a:avLst/>
          </a:prstGeom>
        </p:spPr>
      </p:pic>
    </p:spTree>
    <p:extLst>
      <p:ext uri="{BB962C8B-B14F-4D97-AF65-F5344CB8AC3E}">
        <p14:creationId xmlns:p14="http://schemas.microsoft.com/office/powerpoint/2010/main" val="1444103076"/>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634186927"/>
              </p:ext>
            </p:extLst>
          </p:nvPr>
        </p:nvGraphicFramePr>
        <p:xfrm>
          <a:off x="447674" y="5166360"/>
          <a:ext cx="7804785" cy="3810000"/>
        </p:xfrm>
        <a:graphic>
          <a:graphicData uri="http://schemas.openxmlformats.org/drawingml/2006/table">
            <a:tbl>
              <a:tblPr firstRow="1" bandRow="1">
                <a:tableStyleId>{5C22544A-7EE6-4342-B048-85BDC9FD1C3A}</a:tableStyleId>
              </a:tblPr>
              <a:tblGrid>
                <a:gridCol w="1353242">
                  <a:extLst>
                    <a:ext uri="{9D8B030D-6E8A-4147-A177-3AD203B41FA5}">
                      <a16:colId xmlns:a16="http://schemas.microsoft.com/office/drawing/2014/main" val="2849222080"/>
                    </a:ext>
                  </a:extLst>
                </a:gridCol>
                <a:gridCol w="2123384">
                  <a:extLst>
                    <a:ext uri="{9D8B030D-6E8A-4147-A177-3AD203B41FA5}">
                      <a16:colId xmlns:a16="http://schemas.microsoft.com/office/drawing/2014/main" val="1511988233"/>
                    </a:ext>
                  </a:extLst>
                </a:gridCol>
                <a:gridCol w="2190750">
                  <a:extLst>
                    <a:ext uri="{9D8B030D-6E8A-4147-A177-3AD203B41FA5}">
                      <a16:colId xmlns:a16="http://schemas.microsoft.com/office/drawing/2014/main" val="51432592"/>
                    </a:ext>
                  </a:extLst>
                </a:gridCol>
                <a:gridCol w="2137409">
                  <a:extLst>
                    <a:ext uri="{9D8B030D-6E8A-4147-A177-3AD203B41FA5}">
                      <a16:colId xmlns:a16="http://schemas.microsoft.com/office/drawing/2014/main" val="2502337384"/>
                    </a:ext>
                  </a:extLst>
                </a:gridCol>
              </a:tblGrid>
              <a:tr h="463235">
                <a:tc>
                  <a:txBody>
                    <a:bodyPr/>
                    <a:lstStyle/>
                    <a:p>
                      <a:pPr algn="ctr"/>
                      <a:r>
                        <a:rPr lang="en-US" altLang="zh-CN" sz="1400" dirty="0" err="1"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Positive Consensus</a:t>
                      </a:r>
                    </a:p>
                    <a:p>
                      <a:pPr algn="ctr"/>
                      <a:r>
                        <a:rPr lang="en-US" altLang="zh-CN" sz="1400" dirty="0" smtClean="0">
                          <a:solidFill>
                            <a:schemeClr val="tx1"/>
                          </a:solidFill>
                          <a:latin typeface="Arial" panose="020B0604020202020204" pitchFamily="34" charset="0"/>
                          <a:cs typeface="Arial" panose="020B0604020202020204" pitchFamily="34" charset="0"/>
                        </a:rPr>
                        <a:t>(close to positive)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Coexistence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Negative Consensus</a:t>
                      </a:r>
                    </a:p>
                    <a:p>
                      <a:pPr algn="ctr"/>
                      <a:r>
                        <a:rPr lang="en-US" altLang="zh-CN" sz="1400" dirty="0" smtClean="0">
                          <a:solidFill>
                            <a:schemeClr val="tx1"/>
                          </a:solidFill>
                          <a:latin typeface="Arial" panose="020B0604020202020204" pitchFamily="34" charset="0"/>
                          <a:cs typeface="Arial" panose="020B0604020202020204" pitchFamily="34" charset="0"/>
                        </a:rPr>
                        <a:t>(close to negative)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2942905">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  ⇔ D(r)</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D(s)</a:t>
                      </a:r>
                      <a:endPar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endParaRPr>
                    </a:p>
                    <a:p>
                      <a:pPr algn="ct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D(s)</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endPar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s) ⇔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bl>
          </a:graphicData>
        </a:graphic>
      </p:graphicFrame>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7084" t="10845" r="9063" b="4963"/>
          <a:stretch/>
        </p:blipFill>
        <p:spPr>
          <a:xfrm>
            <a:off x="447674" y="666749"/>
            <a:ext cx="7804785" cy="4440487"/>
          </a:xfrm>
          <a:prstGeom prst="rect">
            <a:avLst/>
          </a:prstGeom>
        </p:spPr>
      </p:pic>
    </p:spTree>
    <p:extLst>
      <p:ext uri="{BB962C8B-B14F-4D97-AF65-F5344CB8AC3E}">
        <p14:creationId xmlns:p14="http://schemas.microsoft.com/office/powerpoint/2010/main" val="665826801"/>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nvGraphicFramePr>
        <p:xfrm>
          <a:off x="447674" y="5166360"/>
          <a:ext cx="7804785" cy="3810000"/>
        </p:xfrm>
        <a:graphic>
          <a:graphicData uri="http://schemas.openxmlformats.org/drawingml/2006/table">
            <a:tbl>
              <a:tblPr firstRow="1" bandRow="1">
                <a:tableStyleId>{5C22544A-7EE6-4342-B048-85BDC9FD1C3A}</a:tableStyleId>
              </a:tblPr>
              <a:tblGrid>
                <a:gridCol w="1353242">
                  <a:extLst>
                    <a:ext uri="{9D8B030D-6E8A-4147-A177-3AD203B41FA5}">
                      <a16:colId xmlns:a16="http://schemas.microsoft.com/office/drawing/2014/main" val="2849222080"/>
                    </a:ext>
                  </a:extLst>
                </a:gridCol>
                <a:gridCol w="2123384">
                  <a:extLst>
                    <a:ext uri="{9D8B030D-6E8A-4147-A177-3AD203B41FA5}">
                      <a16:colId xmlns:a16="http://schemas.microsoft.com/office/drawing/2014/main" val="1511988233"/>
                    </a:ext>
                  </a:extLst>
                </a:gridCol>
                <a:gridCol w="2190750">
                  <a:extLst>
                    <a:ext uri="{9D8B030D-6E8A-4147-A177-3AD203B41FA5}">
                      <a16:colId xmlns:a16="http://schemas.microsoft.com/office/drawing/2014/main" val="51432592"/>
                    </a:ext>
                  </a:extLst>
                </a:gridCol>
                <a:gridCol w="2137409">
                  <a:extLst>
                    <a:ext uri="{9D8B030D-6E8A-4147-A177-3AD203B41FA5}">
                      <a16:colId xmlns:a16="http://schemas.microsoft.com/office/drawing/2014/main" val="2502337384"/>
                    </a:ext>
                  </a:extLst>
                </a:gridCol>
              </a:tblGrid>
              <a:tr h="463235">
                <a:tc>
                  <a:txBody>
                    <a:bodyPr/>
                    <a:lstStyle/>
                    <a:p>
                      <a:pPr algn="ctr"/>
                      <a:r>
                        <a:rPr lang="en-US" altLang="zh-CN" sz="1400" dirty="0" err="1"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Positive Consensus</a:t>
                      </a:r>
                    </a:p>
                    <a:p>
                      <a:pPr algn="ctr"/>
                      <a:r>
                        <a:rPr lang="en-US" altLang="zh-CN" sz="1400" dirty="0" smtClean="0">
                          <a:solidFill>
                            <a:schemeClr val="tx1"/>
                          </a:solidFill>
                          <a:latin typeface="Arial" panose="020B0604020202020204" pitchFamily="34" charset="0"/>
                          <a:cs typeface="Arial" panose="020B0604020202020204" pitchFamily="34" charset="0"/>
                        </a:rPr>
                        <a:t>(close to positive)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Coexistence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Negative Consensus</a:t>
                      </a:r>
                    </a:p>
                    <a:p>
                      <a:pPr algn="ctr"/>
                      <a:r>
                        <a:rPr lang="en-US" altLang="zh-CN" sz="1400" dirty="0" smtClean="0">
                          <a:solidFill>
                            <a:schemeClr val="tx1"/>
                          </a:solidFill>
                          <a:latin typeface="Arial" panose="020B0604020202020204" pitchFamily="34" charset="0"/>
                          <a:cs typeface="Arial" panose="020B0604020202020204" pitchFamily="34" charset="0"/>
                        </a:rPr>
                        <a:t>(close to negative)</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2942905">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③ O(o,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⑤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⑥</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D(r)</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⑦ O(r,   r)</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⑧ </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O(r,   r)</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⑨ O(o, o)</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⑩ O(o,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D(s)</a:t>
                      </a:r>
                      <a:endPar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⑪ </a:t>
                      </a: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⑫ </a:t>
                      </a: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⑬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⑭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⑮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endPar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③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 D(o)</a:t>
                      </a:r>
                      <a:endPar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endParaRP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⑤ </a:t>
                      </a: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①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② </a:t>
                      </a: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③ </a:t>
                      </a: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④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⑤ </a:t>
                      </a: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맑은 고딕" panose="020B0503020000020004" pitchFamily="50" charset="-127"/>
                          <a:ea typeface="맑은 고딕" panose="020B0503020000020004" pitchFamily="50" charset="-127"/>
                          <a:cs typeface="Arial" panose="020B0604020202020204" pitchFamily="34" charset="0"/>
                        </a:rPr>
                        <a:t>↔</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bl>
          </a:graphicData>
        </a:graphic>
      </p:graphicFrame>
      <p:pic>
        <p:nvPicPr>
          <p:cNvPr id="2" name="그림 1"/>
          <p:cNvPicPr>
            <a:picLocks noChangeAspect="1"/>
          </p:cNvPicPr>
          <p:nvPr/>
        </p:nvPicPr>
        <p:blipFill rotWithShape="1">
          <a:blip r:embed="rId3">
            <a:extLst>
              <a:ext uri="{28A0092B-C50C-407E-A947-70E740481C1C}">
                <a14:useLocalDpi xmlns:a14="http://schemas.microsoft.com/office/drawing/2010/main" val="0"/>
              </a:ext>
            </a:extLst>
          </a:blip>
          <a:srcRect l="7084" t="10845" r="9063" b="4963"/>
          <a:stretch/>
        </p:blipFill>
        <p:spPr>
          <a:xfrm>
            <a:off x="447674" y="666749"/>
            <a:ext cx="7804785" cy="4440487"/>
          </a:xfrm>
          <a:prstGeom prst="rect">
            <a:avLst/>
          </a:prstGeom>
        </p:spPr>
      </p:pic>
    </p:spTree>
    <p:extLst>
      <p:ext uri="{BB962C8B-B14F-4D97-AF65-F5344CB8AC3E}">
        <p14:creationId xmlns:p14="http://schemas.microsoft.com/office/powerpoint/2010/main" val="195070008"/>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Previous Model</a:t>
            </a:r>
            <a:endParaRPr lang="zh-CN" altLang="en-US" sz="2800" dirty="0"/>
          </a:p>
        </p:txBody>
      </p:sp>
      <p:sp>
        <p:nvSpPr>
          <p:cNvPr id="6" name="직사각형 5"/>
          <p:cNvSpPr/>
          <p:nvPr/>
        </p:nvSpPr>
        <p:spPr>
          <a:xfrm>
            <a:off x="3603757" y="1985032"/>
            <a:ext cx="1688775" cy="338554"/>
          </a:xfrm>
          <a:prstGeom prst="rect">
            <a:avLst/>
          </a:prstGeom>
        </p:spPr>
        <p:txBody>
          <a:bodyPr wrap="square">
            <a:spAutoFit/>
          </a:bodyPr>
          <a:lstStyle/>
          <a:p>
            <a:pPr lvl="0">
              <a:spcBef>
                <a:spcPts val="1000"/>
              </a:spcBef>
              <a:buClr>
                <a:srgbClr val="004098"/>
              </a:buClr>
              <a:buSzPct val="100000"/>
            </a:pPr>
            <a:r>
              <a:rPr lang="en-US" altLang="zh-CN" sz="1600" dirty="0">
                <a:solidFill>
                  <a:srgbClr val="000000"/>
                </a:solidFill>
                <a:latin typeface="Arial" panose="020B0604020202020204" pitchFamily="34" charset="0"/>
                <a:cs typeface="Arial" panose="020B0604020202020204" pitchFamily="34" charset="0"/>
              </a:rPr>
              <a:t>S</a:t>
            </a:r>
            <a:r>
              <a:rPr lang="en-US" altLang="zh-CN" sz="1600" dirty="0" smtClean="0">
                <a:solidFill>
                  <a:srgbClr val="000000"/>
                </a:solidFill>
                <a:latin typeface="Arial" panose="020B0604020202020204" pitchFamily="34" charset="0"/>
                <a:cs typeface="Arial" panose="020B0604020202020204" pitchFamily="34" charset="0"/>
              </a:rPr>
              <a:t>ocial opinion</a:t>
            </a:r>
          </a:p>
        </p:txBody>
      </p:sp>
      <p:sp>
        <p:nvSpPr>
          <p:cNvPr id="8" name="직사각형 7"/>
          <p:cNvSpPr/>
          <p:nvPr/>
        </p:nvSpPr>
        <p:spPr>
          <a:xfrm>
            <a:off x="3603757" y="4064532"/>
            <a:ext cx="1697901" cy="338554"/>
          </a:xfrm>
          <a:prstGeom prst="rect">
            <a:avLst/>
          </a:prstGeom>
        </p:spPr>
        <p:txBody>
          <a:bodyPr wrap="non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Decision-making</a:t>
            </a:r>
          </a:p>
        </p:txBody>
      </p:sp>
      <p:sp>
        <p:nvSpPr>
          <p:cNvPr id="5" name="위쪽/아래쪽 화살표 4"/>
          <p:cNvSpPr/>
          <p:nvPr/>
        </p:nvSpPr>
        <p:spPr>
          <a:xfrm>
            <a:off x="3999245" y="2662900"/>
            <a:ext cx="472720" cy="959130"/>
          </a:xfrm>
          <a:prstGeom prst="upDownArrow">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sz="1600"/>
          </a:p>
        </p:txBody>
      </p:sp>
      <p:pic>
        <p:nvPicPr>
          <p:cNvPr id="2" name="그림 1"/>
          <p:cNvPicPr>
            <a:picLocks noChangeAspect="1"/>
          </p:cNvPicPr>
          <p:nvPr/>
        </p:nvPicPr>
        <p:blipFill rotWithShape="1">
          <a:blip r:embed="rId3">
            <a:clrChange>
              <a:clrFrom>
                <a:srgbClr val="FFFFFF"/>
              </a:clrFrom>
              <a:clrTo>
                <a:srgbClr val="FFFFFF">
                  <a:alpha val="0"/>
                </a:srgbClr>
              </a:clrTo>
            </a:clrChange>
          </a:blip>
          <a:srcRect l="14286" t="28032" r="52460" b="39333"/>
          <a:stretch/>
        </p:blipFill>
        <p:spPr>
          <a:xfrm>
            <a:off x="258054" y="1949884"/>
            <a:ext cx="4487682" cy="2752589"/>
          </a:xfrm>
          <a:prstGeom prst="rect">
            <a:avLst/>
          </a:prstGeom>
        </p:spPr>
      </p:pic>
      <mc:AlternateContent xmlns:mc="http://schemas.openxmlformats.org/markup-compatibility/2006" xmlns:a14="http://schemas.microsoft.com/office/drawing/2010/main">
        <mc:Choice Requires="a14">
          <p:graphicFrame>
            <p:nvGraphicFramePr>
              <p:cNvPr id="14" name="표 13"/>
              <p:cNvGraphicFramePr>
                <a:graphicFrameLocks noGrp="1"/>
              </p:cNvGraphicFramePr>
              <p:nvPr>
                <p:extLst>
                  <p:ext uri="{D42A27DB-BD31-4B8C-83A1-F6EECF244321}">
                    <p14:modId xmlns:p14="http://schemas.microsoft.com/office/powerpoint/2010/main" val="1819210639"/>
                  </p:ext>
                </p:extLst>
              </p:nvPr>
            </p:nvGraphicFramePr>
            <p:xfrm>
              <a:off x="143754" y="4531822"/>
              <a:ext cx="8617908" cy="2199178"/>
            </p:xfrm>
            <a:graphic>
              <a:graphicData uri="http://schemas.openxmlformats.org/drawingml/2006/table">
                <a:tbl>
                  <a:tblPr firstRow="1" firstCol="1" bandRow="1">
                    <a:tableStyleId>{5940675A-B579-460E-94D1-54222C63F5DA}</a:tableStyleId>
                  </a:tblPr>
                  <a:tblGrid>
                    <a:gridCol w="4669546">
                      <a:extLst>
                        <a:ext uri="{9D8B030D-6E8A-4147-A177-3AD203B41FA5}">
                          <a16:colId xmlns:a16="http://schemas.microsoft.com/office/drawing/2014/main" val="2985375347"/>
                        </a:ext>
                      </a:extLst>
                    </a:gridCol>
                    <a:gridCol w="3948362">
                      <a:extLst>
                        <a:ext uri="{9D8B030D-6E8A-4147-A177-3AD203B41FA5}">
                          <a16:colId xmlns:a16="http://schemas.microsoft.com/office/drawing/2014/main" val="2190127685"/>
                        </a:ext>
                      </a:extLst>
                    </a:gridCol>
                  </a:tblGrid>
                  <a:tr h="260729">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Layer A</a:t>
                          </a:r>
                          <a:endParaRPr lang="zh-CN" sz="1100" kern="100" dirty="0">
                            <a:effectLst/>
                            <a:latin typeface="Arial" panose="020B0604020202020204" pitchFamily="34" charset="0"/>
                            <a:ea typeface="+mj-ea"/>
                            <a:cs typeface="Arial" panose="020B0604020202020204" pitchFamily="34" charset="0"/>
                          </a:endParaRPr>
                        </a:p>
                      </a:txBody>
                      <a:tcPr marL="68580" marR="68580" marT="0" marB="0" anchor="ctr"/>
                    </a:tc>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Layer B</a:t>
                          </a:r>
                          <a:endParaRPr lang="zh-CN" sz="1100" kern="100" dirty="0">
                            <a:effectLst/>
                            <a:latin typeface="Arial" panose="020B0604020202020204" pitchFamily="34" charset="0"/>
                            <a:ea typeface="+mj-ea"/>
                            <a:cs typeface="Arial" panose="020B0604020202020204" pitchFamily="34" charset="0"/>
                          </a:endParaRPr>
                        </a:p>
                      </a:txBody>
                      <a:tcPr marL="68580" marR="68580" marT="0" marB="0" anchor="ctr"/>
                    </a:tc>
                    <a:extLst>
                      <a:ext uri="{0D108BD9-81ED-4DB2-BD59-A6C34878D82A}">
                        <a16:rowId xmlns:a16="http://schemas.microsoft.com/office/drawing/2014/main" val="225861657"/>
                      </a:ext>
                    </a:extLst>
                  </a:tr>
                  <a:tr h="1938449">
                    <a:tc>
                      <a:txBody>
                        <a:bodyPr/>
                        <a:lstStyle/>
                        <a:p>
                          <a:pPr algn="just">
                            <a:spcAft>
                              <a:spcPts val="0"/>
                            </a:spcAft>
                          </a:pPr>
                          <a:r>
                            <a:rPr lang="en-US" sz="1400" kern="100" dirty="0">
                              <a:effectLst/>
                              <a:latin typeface="Arial" panose="020B0604020202020204" pitchFamily="34" charset="0"/>
                              <a:ea typeface="+mj-ea"/>
                              <a:cs typeface="Arial" panose="020B0604020202020204" pitchFamily="34" charset="0"/>
                            </a:rPr>
                            <a:t>Nodes number : </a:t>
                          </a:r>
                          <a:r>
                            <a:rPr lang="en-US" sz="1400" kern="100" dirty="0" smtClean="0">
                              <a:effectLst/>
                              <a:latin typeface="Arial" panose="020B0604020202020204" pitchFamily="34" charset="0"/>
                              <a:ea typeface="+mj-ea"/>
                              <a:cs typeface="Arial" panose="020B0604020202020204" pitchFamily="34" charset="0"/>
                            </a:rPr>
                            <a:t>2048</a:t>
                          </a:r>
                        </a:p>
                        <a:p>
                          <a:pPr algn="just">
                            <a:spcAft>
                              <a:spcPts val="0"/>
                            </a:spcAft>
                          </a:pPr>
                          <a:r>
                            <a:rPr lang="en-US" altLang="zh-CN" sz="1400" kern="100" dirty="0" smtClean="0">
                              <a:effectLst/>
                              <a:latin typeface="Arial" panose="020B0604020202020204" pitchFamily="34" charset="0"/>
                              <a:ea typeface="+mj-ea"/>
                              <a:cs typeface="Arial" panose="020B0604020202020204" pitchFamily="34" charset="0"/>
                            </a:rPr>
                            <a:t>State</a:t>
                          </a:r>
                          <a:r>
                            <a:rPr lang="en-US" altLang="zh-CN" sz="1400" kern="100" baseline="0" dirty="0" smtClean="0">
                              <a:effectLst/>
                              <a:latin typeface="Arial" panose="020B0604020202020204" pitchFamily="34" charset="0"/>
                              <a:ea typeface="+mj-ea"/>
                              <a:cs typeface="Arial" panose="020B0604020202020204" pitchFamily="34" charset="0"/>
                            </a:rPr>
                            <a:t> : -2, -1, 1, 2(Initial states has only positive 1 and 2)</a:t>
                          </a:r>
                          <a:endParaRPr lang="zh-CN" sz="1400" kern="100" dirty="0" smtClean="0">
                            <a:effectLst/>
                            <a:latin typeface="Arial" panose="020B0604020202020204" pitchFamily="34" charset="0"/>
                            <a:ea typeface="+mj-ea"/>
                            <a:cs typeface="Arial" panose="020B0604020202020204" pitchFamily="34" charset="0"/>
                          </a:endParaRPr>
                        </a:p>
                        <a:p>
                          <a:pPr algn="just">
                            <a:spcAft>
                              <a:spcPts val="0"/>
                            </a:spcAft>
                          </a:pPr>
                          <a:r>
                            <a:rPr lang="en-US" sz="1400" kern="100" dirty="0" smtClean="0">
                              <a:effectLst/>
                              <a:latin typeface="Arial" panose="020B0604020202020204" pitchFamily="34" charset="0"/>
                              <a:ea typeface="+mj-ea"/>
                              <a:cs typeface="Arial" panose="020B0604020202020204" pitchFamily="34" charset="0"/>
                            </a:rPr>
                            <a:t>Links(edges</a:t>
                          </a:r>
                          <a:r>
                            <a:rPr lang="en-US" sz="1400" kern="100" dirty="0">
                              <a:effectLst/>
                              <a:latin typeface="Arial" panose="020B0604020202020204" pitchFamily="34" charset="0"/>
                              <a:ea typeface="+mj-ea"/>
                              <a:cs typeface="Arial" panose="020B0604020202020204" pitchFamily="34" charset="0"/>
                            </a:rPr>
                            <a:t>) : 6(intra : 5, inter : 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Network : random regular network</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Probability </a:t>
                          </a:r>
                          <a:r>
                            <a:rPr lang="en-US" sz="1400" kern="100" dirty="0" smtClean="0">
                              <a:effectLst/>
                              <a:latin typeface="Arial" panose="020B0604020202020204" pitchFamily="34" charset="0"/>
                              <a:ea typeface="+mj-ea"/>
                              <a:cs typeface="Arial" panose="020B0604020202020204" pitchFamily="34" charset="0"/>
                            </a:rPr>
                            <a:t>:</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           </a:t>
                          </a:r>
                          <a:r>
                            <a:rPr lang="en-US" sz="1400" kern="100" dirty="0" smtClean="0">
                              <a:effectLst/>
                              <a:latin typeface="Arial" panose="020B0604020202020204" pitchFamily="34" charset="0"/>
                              <a:ea typeface="+mj-ea"/>
                              <a:cs typeface="Arial" panose="020B0604020202020204" pitchFamily="34" charset="0"/>
                            </a:rPr>
                            <a:t>p + q </a:t>
                          </a:r>
                          <a:r>
                            <a:rPr lang="en-US" sz="1400" kern="100" dirty="0">
                              <a:effectLst/>
                              <a:latin typeface="Arial" panose="020B0604020202020204" pitchFamily="34" charset="0"/>
                              <a:ea typeface="+mj-ea"/>
                              <a:cs typeface="Arial" panose="020B0604020202020204" pitchFamily="34" charset="0"/>
                            </a:rPr>
                            <a:t>= </a:t>
                          </a:r>
                          <a:r>
                            <a:rPr lang="en-US" sz="1400" kern="100" dirty="0" smtClean="0">
                              <a:effectLst/>
                              <a:latin typeface="Arial" panose="020B0604020202020204" pitchFamily="34" charset="0"/>
                              <a:ea typeface="+mj-ea"/>
                              <a:cs typeface="Arial" panose="020B0604020202020204" pitchFamily="34" charset="0"/>
                            </a:rPr>
                            <a:t>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           γ = </a:t>
                          </a:r>
                          <a:r>
                            <a:rPr lang="en-US" sz="1400" kern="100" dirty="0" smtClean="0">
                              <a:effectLst/>
                              <a:latin typeface="Arial" panose="020B0604020202020204" pitchFamily="34" charset="0"/>
                              <a:ea typeface="+mj-ea"/>
                              <a:cs typeface="Arial" panose="020B0604020202020204" pitchFamily="34" charset="0"/>
                            </a:rPr>
                            <a:t>p / q   (</a:t>
                          </a:r>
                          <a:r>
                            <a:rPr lang="zh-CN" sz="1400" kern="100" dirty="0">
                              <a:effectLst/>
                              <a:latin typeface="Arial" panose="020B0604020202020204" pitchFamily="34" charset="0"/>
                              <a:ea typeface="+mj-ea"/>
                              <a:cs typeface="Arial" panose="020B0604020202020204" pitchFamily="34" charset="0"/>
                            </a:rPr>
                            <a:t>γ </a:t>
                          </a:r>
                          <a:r>
                            <a:rPr lang="en-US" sz="1400" kern="100" dirty="0">
                              <a:effectLst/>
                              <a:latin typeface="Arial" panose="020B0604020202020204" pitchFamily="34" charset="0"/>
                              <a:ea typeface="+mj-ea"/>
                              <a:cs typeface="Arial" panose="020B0604020202020204" pitchFamily="34" charset="0"/>
                            </a:rPr>
                            <a:t>stands for reinforcement)</a:t>
                          </a:r>
                          <a:endParaRPr lang="zh-CN" sz="1400" kern="100" dirty="0">
                            <a:effectLst/>
                            <a:latin typeface="Arial" panose="020B0604020202020204" pitchFamily="34" charset="0"/>
                            <a:ea typeface="+mj-ea"/>
                            <a:cs typeface="Arial" panose="020B0604020202020204" pitchFamily="34" charset="0"/>
                          </a:endParaRPr>
                        </a:p>
                      </a:txBody>
                      <a:tcPr marL="68580" marR="68580" marT="0" marB="0"/>
                    </a:tc>
                    <a:tc>
                      <a:txBody>
                        <a:bodyPr/>
                        <a:lstStyle/>
                        <a:p>
                          <a:pPr algn="just">
                            <a:spcAft>
                              <a:spcPts val="0"/>
                            </a:spcAft>
                          </a:pPr>
                          <a:r>
                            <a:rPr lang="en-US" sz="1400" kern="100" dirty="0">
                              <a:effectLst/>
                              <a:latin typeface="Arial" panose="020B0604020202020204" pitchFamily="34" charset="0"/>
                              <a:ea typeface="+mj-ea"/>
                              <a:cs typeface="Arial" panose="020B0604020202020204" pitchFamily="34" charset="0"/>
                            </a:rPr>
                            <a:t>Nodes number : </a:t>
                          </a:r>
                          <a:r>
                            <a:rPr lang="en-US" sz="1400" kern="100" dirty="0" smtClean="0">
                              <a:effectLst/>
                              <a:latin typeface="Arial" panose="020B0604020202020204" pitchFamily="34" charset="0"/>
                              <a:ea typeface="+mj-ea"/>
                              <a:cs typeface="Arial" panose="020B0604020202020204" pitchFamily="34" charset="0"/>
                            </a:rPr>
                            <a:t>2048</a:t>
                          </a:r>
                        </a:p>
                        <a:p>
                          <a:pPr algn="just">
                            <a:spcAft>
                              <a:spcPts val="0"/>
                            </a:spcAft>
                          </a:pPr>
                          <a:r>
                            <a:rPr lang="en-US" altLang="zh-CN" sz="1400" kern="100" dirty="0" smtClean="0">
                              <a:effectLst/>
                              <a:latin typeface="Arial" panose="020B0604020202020204" pitchFamily="34" charset="0"/>
                              <a:ea typeface="+mj-ea"/>
                              <a:cs typeface="Arial" panose="020B0604020202020204" pitchFamily="34" charset="0"/>
                            </a:rPr>
                            <a:t>State : -1,</a:t>
                          </a:r>
                          <a:r>
                            <a:rPr lang="en-US" altLang="zh-CN" sz="1400" kern="100" baseline="0" dirty="0" smtClean="0">
                              <a:effectLst/>
                              <a:latin typeface="Arial" panose="020B0604020202020204" pitchFamily="34" charset="0"/>
                              <a:ea typeface="+mj-ea"/>
                              <a:cs typeface="Arial" panose="020B0604020202020204" pitchFamily="34" charset="0"/>
                            </a:rPr>
                            <a:t> 1 (Initial state has only negative 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Links(edges) : 6(intra : 5, inter : 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Network : random regular </a:t>
                          </a:r>
                          <a:r>
                            <a:rPr lang="en-US" sz="1400" kern="100" dirty="0" smtClean="0">
                              <a:effectLst/>
                              <a:latin typeface="Arial" panose="020B0604020202020204" pitchFamily="34" charset="0"/>
                              <a:ea typeface="+mj-ea"/>
                              <a:cs typeface="Arial" panose="020B0604020202020204" pitchFamily="34" charset="0"/>
                            </a:rPr>
                            <a:t>network</a:t>
                          </a:r>
                        </a:p>
                        <a:p>
                          <a:pPr marL="0" marR="0" indent="0" algn="just" defTabSz="914400" rtl="0" eaLnBrk="1" fontAlgn="auto" latinLnBrk="0" hangingPunct="1">
                            <a:lnSpc>
                              <a:spcPct val="100000"/>
                            </a:lnSpc>
                            <a:spcBef>
                              <a:spcPts val="0"/>
                            </a:spcBef>
                            <a:spcAft>
                              <a:spcPts val="0"/>
                            </a:spcAft>
                            <a:buClrTx/>
                            <a:buSzTx/>
                            <a:buFontTx/>
                            <a:buNone/>
                            <a:tabLst/>
                            <a:defRPr/>
                          </a:pPr>
                          <a:r>
                            <a:rPr lang="en-US" altLang="zh-CN" sz="1400" kern="100" dirty="0" smtClean="0">
                              <a:solidFill>
                                <a:schemeClr val="tx1"/>
                              </a:solidFill>
                              <a:effectLst/>
                              <a:latin typeface="Arial" panose="020B0604020202020204" pitchFamily="34" charset="0"/>
                              <a:ea typeface="+mn-ea"/>
                              <a:cs typeface="Arial" panose="020B0604020202020204" pitchFamily="34" charset="0"/>
                            </a:rPr>
                            <a:t>Probability </a:t>
                          </a:r>
                          <a:r>
                            <a:rPr lang="zh-CN" altLang="zh-CN" sz="1400" kern="100" dirty="0" smtClean="0">
                              <a:solidFill>
                                <a:schemeClr val="tx1"/>
                              </a:solidFill>
                              <a:effectLst/>
                              <a:latin typeface="Arial" panose="020B0604020202020204" pitchFamily="34" charset="0"/>
                              <a:ea typeface="+mn-ea"/>
                              <a:cs typeface="Arial" panose="020B0604020202020204" pitchFamily="34" charset="0"/>
                            </a:rPr>
                            <a:t>： </a:t>
                          </a:r>
                          <a:r>
                            <a:rPr lang="en-US" altLang="zh-CN" sz="1400" kern="100" dirty="0" smtClean="0">
                              <a:solidFill>
                                <a:schemeClr val="tx1"/>
                              </a:solidFill>
                              <a:effectLst/>
                              <a:latin typeface="Arial" panose="020B0604020202020204" pitchFamily="34" charset="0"/>
                              <a:ea typeface="+mn-ea"/>
                              <a:cs typeface="Arial" panose="020B0604020202020204" pitchFamily="34" charset="0"/>
                            </a:rPr>
                            <a:t> </a:t>
                          </a:r>
                          <a:endParaRPr lang="zh-CN" altLang="zh-CN" sz="1400" kern="100" dirty="0" smtClean="0">
                            <a:solidFill>
                              <a:schemeClr val="tx1"/>
                            </a:solidFill>
                            <a:effectLst/>
                            <a:latin typeface="Arial" panose="020B0604020202020204" pitchFamily="34" charset="0"/>
                            <a:ea typeface="+mn-ea"/>
                            <a:cs typeface="Arial" panose="020B0604020202020204" pitchFamily="34" charset="0"/>
                          </a:endParaRPr>
                        </a:p>
                        <a:p>
                          <a:pPr>
                            <a:spcAft>
                              <a:spcPts val="0"/>
                            </a:spcAft>
                          </a:pPr>
                          <a14:m>
                            <m:oMathPara xmlns:m="http://schemas.openxmlformats.org/officeDocument/2006/math">
                              <m:oMathParaPr>
                                <m:jc m:val="centerGroup"/>
                              </m:oMathParaPr>
                              <m:oMath xmlns:m="http://schemas.openxmlformats.org/officeDocument/2006/math">
                                <m:sSub>
                                  <m:sSubPr>
                                    <m:ctrlPr>
                                      <a:rPr lang="zh-CN" sz="1600" i="1" kern="1200">
                                        <a:effectLst/>
                                        <a:latin typeface="Cambria Math" panose="02040503050406030204" pitchFamily="18" charset="0"/>
                                        <a:ea typeface="+mj-ea"/>
                                      </a:rPr>
                                    </m:ctrlPr>
                                  </m:sSubPr>
                                  <m:e>
                                    <m:r>
                                      <a:rPr lang="en-US" sz="1600" kern="1200">
                                        <a:effectLst/>
                                        <a:latin typeface="Cambria Math" panose="02040503050406030204" pitchFamily="18" charset="0"/>
                                        <a:ea typeface="+mj-ea"/>
                                      </a:rPr>
                                      <m:t>𝑃</m:t>
                                    </m:r>
                                  </m:e>
                                  <m:sub>
                                    <m:r>
                                      <a:rPr lang="en-US" sz="1600" kern="1200">
                                        <a:effectLst/>
                                        <a:latin typeface="Cambria Math" panose="02040503050406030204" pitchFamily="18" charset="0"/>
                                        <a:ea typeface="+mj-ea"/>
                                      </a:rPr>
                                      <m:t>𝐵</m:t>
                                    </m:r>
                                  </m:sub>
                                </m:sSub>
                                <m:r>
                                  <a:rPr lang="en-US" sz="1600" kern="1200">
                                    <a:effectLst/>
                                    <a:latin typeface="Cambria Math" panose="02040503050406030204" pitchFamily="18" charset="0"/>
                                    <a:ea typeface="+mj-ea"/>
                                  </a:rPr>
                                  <m:t>(</m:t>
                                </m:r>
                                <m:sSub>
                                  <m:sSubPr>
                                    <m:ctrlPr>
                                      <a:rPr lang="zh-CN" sz="1600" i="1" kern="1200">
                                        <a:effectLst/>
                                        <a:latin typeface="Cambria Math" panose="02040503050406030204" pitchFamily="18" charset="0"/>
                                        <a:ea typeface="+mj-ea"/>
                                      </a:rPr>
                                    </m:ctrlPr>
                                  </m:sSubPr>
                                  <m:e>
                                    <m:r>
                                      <a:rPr lang="en-US" sz="1600" kern="1200">
                                        <a:effectLst/>
                                        <a:latin typeface="Cambria Math" panose="02040503050406030204" pitchFamily="18" charset="0"/>
                                        <a:ea typeface="+mj-ea"/>
                                      </a:rPr>
                                      <m:t>𝑆</m:t>
                                    </m:r>
                                  </m:e>
                                  <m:sub>
                                    <m:r>
                                      <a:rPr lang="en-US" sz="1600" kern="1200">
                                        <a:effectLst/>
                                        <a:latin typeface="Cambria Math" panose="02040503050406030204" pitchFamily="18" charset="0"/>
                                        <a:ea typeface="+mj-ea"/>
                                      </a:rPr>
                                      <m:t>𝑖</m:t>
                                    </m:r>
                                  </m:sub>
                                </m:sSub>
                                <m:r>
                                  <a:rPr lang="en-US" sz="1600" kern="1200">
                                    <a:effectLst/>
                                    <a:latin typeface="Cambria Math" panose="02040503050406030204" pitchFamily="18" charset="0"/>
                                    <a:ea typeface="+mj-ea"/>
                                  </a:rPr>
                                  <m:t>↦−</m:t>
                                </m:r>
                                <m:sSub>
                                  <m:sSubPr>
                                    <m:ctrlPr>
                                      <a:rPr lang="zh-CN" sz="1600" i="1" kern="1200">
                                        <a:effectLst/>
                                        <a:latin typeface="Cambria Math" panose="02040503050406030204" pitchFamily="18" charset="0"/>
                                        <a:ea typeface="+mj-ea"/>
                                      </a:rPr>
                                    </m:ctrlPr>
                                  </m:sSubPr>
                                  <m:e>
                                    <m:r>
                                      <a:rPr lang="en-US" sz="1600" kern="1200">
                                        <a:effectLst/>
                                        <a:latin typeface="Cambria Math" panose="02040503050406030204" pitchFamily="18" charset="0"/>
                                        <a:ea typeface="+mj-ea"/>
                                      </a:rPr>
                                      <m:t>𝑆</m:t>
                                    </m:r>
                                  </m:e>
                                  <m:sub>
                                    <m:r>
                                      <a:rPr lang="en-US" sz="1600" kern="1200">
                                        <a:effectLst/>
                                        <a:latin typeface="Cambria Math" panose="02040503050406030204" pitchFamily="18" charset="0"/>
                                        <a:ea typeface="+mj-ea"/>
                                      </a:rPr>
                                      <m:t>𝑖</m:t>
                                    </m:r>
                                  </m:sub>
                                </m:sSub>
                                <m:r>
                                  <a:rPr lang="en-US" sz="1600" kern="1200">
                                    <a:effectLst/>
                                    <a:latin typeface="Cambria Math" panose="02040503050406030204" pitchFamily="18" charset="0"/>
                                    <a:ea typeface="+mj-ea"/>
                                  </a:rPr>
                                  <m:t>)=</m:t>
                                </m:r>
                                <m:sSup>
                                  <m:sSupPr>
                                    <m:ctrlPr>
                                      <a:rPr lang="zh-CN" sz="1600" i="1" kern="1200">
                                        <a:effectLst/>
                                        <a:latin typeface="Cambria Math" panose="02040503050406030204" pitchFamily="18" charset="0"/>
                                        <a:ea typeface="+mj-ea"/>
                                      </a:rPr>
                                    </m:ctrlPr>
                                  </m:sSupPr>
                                  <m:e>
                                    <m:d>
                                      <m:dPr>
                                        <m:ctrlPr>
                                          <a:rPr lang="zh-CN" sz="1600" i="1" kern="1200">
                                            <a:effectLst/>
                                            <a:latin typeface="Cambria Math" panose="02040503050406030204" pitchFamily="18" charset="0"/>
                                            <a:ea typeface="+mj-ea"/>
                                          </a:rPr>
                                        </m:ctrlPr>
                                      </m:dPr>
                                      <m:e>
                                        <m:f>
                                          <m:fPr>
                                            <m:ctrlPr>
                                              <a:rPr lang="zh-CN" sz="1600" i="1" kern="1200">
                                                <a:effectLst/>
                                                <a:latin typeface="Cambria Math" panose="02040503050406030204" pitchFamily="18" charset="0"/>
                                                <a:ea typeface="+mj-ea"/>
                                              </a:rPr>
                                            </m:ctrlPr>
                                          </m:fPr>
                                          <m:num>
                                            <m:sSup>
                                              <m:sSupPr>
                                                <m:ctrlPr>
                                                  <a:rPr lang="zh-CN" sz="1600" i="1" kern="1200">
                                                    <a:effectLst/>
                                                    <a:latin typeface="Cambria Math" panose="02040503050406030204" pitchFamily="18" charset="0"/>
                                                    <a:ea typeface="+mj-ea"/>
                                                  </a:rPr>
                                                </m:ctrlPr>
                                              </m:sSupPr>
                                              <m:e>
                                                <m:r>
                                                  <a:rPr lang="en-US" sz="1600" kern="1200">
                                                    <a:effectLst/>
                                                    <a:latin typeface="Cambria Math" panose="02040503050406030204" pitchFamily="18" charset="0"/>
                                                    <a:ea typeface="+mj-ea"/>
                                                  </a:rPr>
                                                  <m:t>𝑛</m:t>
                                                </m:r>
                                              </m:e>
                                              <m:sup>
                                                <m:r>
                                                  <a:rPr lang="en-US" sz="1600" kern="1200">
                                                    <a:effectLst/>
                                                    <a:latin typeface="Cambria Math" panose="02040503050406030204" pitchFamily="18" charset="0"/>
                                                    <a:ea typeface="+mj-ea"/>
                                                  </a:rPr>
                                                  <m:t>−</m:t>
                                                </m:r>
                                                <m:sSub>
                                                  <m:sSubPr>
                                                    <m:ctrlPr>
                                                      <a:rPr lang="zh-CN" sz="1600" i="1" kern="1200">
                                                        <a:effectLst/>
                                                        <a:latin typeface="Cambria Math" panose="02040503050406030204" pitchFamily="18" charset="0"/>
                                                        <a:ea typeface="+mj-ea"/>
                                                      </a:rPr>
                                                    </m:ctrlPr>
                                                  </m:sSubPr>
                                                  <m:e>
                                                    <m:r>
                                                      <a:rPr lang="en-US" sz="1600" kern="1200">
                                                        <a:effectLst/>
                                                        <a:latin typeface="Cambria Math" panose="02040503050406030204" pitchFamily="18" charset="0"/>
                                                        <a:ea typeface="+mj-ea"/>
                                                      </a:rPr>
                                                      <m:t>𝑆</m:t>
                                                    </m:r>
                                                  </m:e>
                                                  <m:sub>
                                                    <m:r>
                                                      <a:rPr lang="en-US" sz="1600" kern="1200">
                                                        <a:effectLst/>
                                                        <a:latin typeface="Cambria Math" panose="02040503050406030204" pitchFamily="18" charset="0"/>
                                                        <a:ea typeface="+mj-ea"/>
                                                      </a:rPr>
                                                      <m:t>𝑖</m:t>
                                                    </m:r>
                                                  </m:sub>
                                                </m:sSub>
                                              </m:sup>
                                            </m:sSup>
                                          </m:num>
                                          <m:den>
                                            <m:sSub>
                                              <m:sSubPr>
                                                <m:ctrlPr>
                                                  <a:rPr lang="zh-CN" sz="1600" i="1" kern="1200">
                                                    <a:effectLst/>
                                                    <a:latin typeface="Cambria Math" panose="02040503050406030204" pitchFamily="18" charset="0"/>
                                                    <a:ea typeface="+mj-ea"/>
                                                  </a:rPr>
                                                </m:ctrlPr>
                                              </m:sSubPr>
                                              <m:e>
                                                <m:r>
                                                  <a:rPr lang="en-US" sz="1600" kern="1200">
                                                    <a:effectLst/>
                                                    <a:latin typeface="Cambria Math" panose="02040503050406030204" pitchFamily="18" charset="0"/>
                                                    <a:ea typeface="+mj-ea"/>
                                                  </a:rPr>
                                                  <m:t>𝑘</m:t>
                                                </m:r>
                                              </m:e>
                                              <m:sub>
                                                <m:r>
                                                  <a:rPr lang="en-US" sz="1600" kern="1200">
                                                    <a:effectLst/>
                                                    <a:latin typeface="Cambria Math" panose="02040503050406030204" pitchFamily="18" charset="0"/>
                                                    <a:ea typeface="+mj-ea"/>
                                                  </a:rPr>
                                                  <m:t>𝑖</m:t>
                                                </m:r>
                                              </m:sub>
                                            </m:sSub>
                                            <m:r>
                                              <a:rPr lang="en-US" sz="1600" kern="1200">
                                                <a:effectLst/>
                                                <a:latin typeface="Cambria Math" panose="02040503050406030204" pitchFamily="18" charset="0"/>
                                                <a:ea typeface="+mj-ea"/>
                                              </a:rPr>
                                              <m:t>+1</m:t>
                                            </m:r>
                                          </m:den>
                                        </m:f>
                                      </m:e>
                                    </m:d>
                                  </m:e>
                                  <m:sup>
                                    <m:r>
                                      <a:rPr lang="en-US" sz="1600" kern="1200">
                                        <a:effectLst/>
                                        <a:latin typeface="Cambria Math" panose="02040503050406030204" pitchFamily="18" charset="0"/>
                                        <a:ea typeface="+mj-ea"/>
                                      </a:rPr>
                                      <m:t>𝛽</m:t>
                                    </m:r>
                                  </m:sup>
                                </m:sSup>
                              </m:oMath>
                            </m:oMathPara>
                          </a14:m>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    </a:t>
                          </a:r>
                          <a:r>
                            <a:rPr lang="en-US" sz="1400" kern="100" dirty="0" smtClean="0">
                              <a:effectLst/>
                              <a:latin typeface="Arial" panose="020B0604020202020204" pitchFamily="34" charset="0"/>
                              <a:ea typeface="+mj-ea"/>
                              <a:cs typeface="Arial" panose="020B0604020202020204" pitchFamily="34" charset="0"/>
                            </a:rPr>
                            <a:t>            </a:t>
                          </a:r>
                          <a:r>
                            <a:rPr lang="en-US" sz="1400" kern="100" dirty="0">
                              <a:effectLst/>
                              <a:latin typeface="Arial" panose="020B0604020202020204" pitchFamily="34" charset="0"/>
                              <a:ea typeface="+mj-ea"/>
                              <a:cs typeface="Arial" panose="020B0604020202020204" pitchFamily="34" charset="0"/>
                            </a:rPr>
                            <a:t>(Β stands for volatility)</a:t>
                          </a:r>
                          <a:endParaRPr lang="zh-CN" sz="1400" kern="100" dirty="0">
                            <a:effectLst/>
                            <a:latin typeface="Arial" panose="020B0604020202020204" pitchFamily="34" charset="0"/>
                            <a:ea typeface="+mj-ea"/>
                            <a:cs typeface="Arial" panose="020B0604020202020204" pitchFamily="34" charset="0"/>
                          </a:endParaRPr>
                        </a:p>
                      </a:txBody>
                      <a:tcPr marL="68580" marR="68580" marT="0" marB="0"/>
                    </a:tc>
                    <a:extLst>
                      <a:ext uri="{0D108BD9-81ED-4DB2-BD59-A6C34878D82A}">
                        <a16:rowId xmlns:a16="http://schemas.microsoft.com/office/drawing/2014/main" val="2208683146"/>
                      </a:ext>
                    </a:extLst>
                  </a:tr>
                </a:tbl>
              </a:graphicData>
            </a:graphic>
          </p:graphicFrame>
        </mc:Choice>
        <mc:Fallback xmlns="">
          <p:graphicFrame>
            <p:nvGraphicFramePr>
              <p:cNvPr id="14" name="표 13"/>
              <p:cNvGraphicFramePr>
                <a:graphicFrameLocks noGrp="1"/>
              </p:cNvGraphicFramePr>
              <p:nvPr>
                <p:extLst>
                  <p:ext uri="{D42A27DB-BD31-4B8C-83A1-F6EECF244321}">
                    <p14:modId xmlns:p14="http://schemas.microsoft.com/office/powerpoint/2010/main" val="1819210639"/>
                  </p:ext>
                </p:extLst>
              </p:nvPr>
            </p:nvGraphicFramePr>
            <p:xfrm>
              <a:off x="143754" y="4531822"/>
              <a:ext cx="8617908" cy="2199178"/>
            </p:xfrm>
            <a:graphic>
              <a:graphicData uri="http://schemas.openxmlformats.org/drawingml/2006/table">
                <a:tbl>
                  <a:tblPr firstRow="1" firstCol="1" bandRow="1">
                    <a:tableStyleId>{5940675A-B579-460E-94D1-54222C63F5DA}</a:tableStyleId>
                  </a:tblPr>
                  <a:tblGrid>
                    <a:gridCol w="4669546">
                      <a:extLst>
                        <a:ext uri="{9D8B030D-6E8A-4147-A177-3AD203B41FA5}">
                          <a16:colId xmlns:a16="http://schemas.microsoft.com/office/drawing/2014/main" val="2985375347"/>
                        </a:ext>
                      </a:extLst>
                    </a:gridCol>
                    <a:gridCol w="3948362">
                      <a:extLst>
                        <a:ext uri="{9D8B030D-6E8A-4147-A177-3AD203B41FA5}">
                          <a16:colId xmlns:a16="http://schemas.microsoft.com/office/drawing/2014/main" val="2190127685"/>
                        </a:ext>
                      </a:extLst>
                    </a:gridCol>
                  </a:tblGrid>
                  <a:tr h="260729">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Layer A</a:t>
                          </a:r>
                          <a:endParaRPr lang="zh-CN" sz="1100" kern="100" dirty="0">
                            <a:effectLst/>
                            <a:latin typeface="Arial" panose="020B0604020202020204" pitchFamily="34" charset="0"/>
                            <a:ea typeface="+mj-ea"/>
                            <a:cs typeface="Arial" panose="020B0604020202020204" pitchFamily="34" charset="0"/>
                          </a:endParaRPr>
                        </a:p>
                      </a:txBody>
                      <a:tcPr marL="68580" marR="68580" marT="0" marB="0" anchor="ctr"/>
                    </a:tc>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Layer B</a:t>
                          </a:r>
                          <a:endParaRPr lang="zh-CN" sz="1100" kern="100" dirty="0">
                            <a:effectLst/>
                            <a:latin typeface="Arial" panose="020B0604020202020204" pitchFamily="34" charset="0"/>
                            <a:ea typeface="+mj-ea"/>
                            <a:cs typeface="Arial" panose="020B0604020202020204" pitchFamily="34" charset="0"/>
                          </a:endParaRPr>
                        </a:p>
                      </a:txBody>
                      <a:tcPr marL="68580" marR="68580" marT="0" marB="0" anchor="ctr"/>
                    </a:tc>
                    <a:extLst>
                      <a:ext uri="{0D108BD9-81ED-4DB2-BD59-A6C34878D82A}">
                        <a16:rowId xmlns:a16="http://schemas.microsoft.com/office/drawing/2014/main" val="225861657"/>
                      </a:ext>
                    </a:extLst>
                  </a:tr>
                  <a:tr h="1938449">
                    <a:tc>
                      <a:txBody>
                        <a:bodyPr/>
                        <a:lstStyle/>
                        <a:p>
                          <a:pPr algn="just">
                            <a:spcAft>
                              <a:spcPts val="0"/>
                            </a:spcAft>
                          </a:pPr>
                          <a:r>
                            <a:rPr lang="en-US" sz="1400" kern="100" dirty="0">
                              <a:effectLst/>
                              <a:latin typeface="Arial" panose="020B0604020202020204" pitchFamily="34" charset="0"/>
                              <a:ea typeface="+mj-ea"/>
                              <a:cs typeface="Arial" panose="020B0604020202020204" pitchFamily="34" charset="0"/>
                            </a:rPr>
                            <a:t>Nodes number : </a:t>
                          </a:r>
                          <a:r>
                            <a:rPr lang="en-US" sz="1400" kern="100" dirty="0" smtClean="0">
                              <a:effectLst/>
                              <a:latin typeface="Arial" panose="020B0604020202020204" pitchFamily="34" charset="0"/>
                              <a:ea typeface="+mj-ea"/>
                              <a:cs typeface="Arial" panose="020B0604020202020204" pitchFamily="34" charset="0"/>
                            </a:rPr>
                            <a:t>2048</a:t>
                          </a:r>
                        </a:p>
                        <a:p>
                          <a:pPr algn="just">
                            <a:spcAft>
                              <a:spcPts val="0"/>
                            </a:spcAft>
                          </a:pPr>
                          <a:r>
                            <a:rPr lang="en-US" altLang="zh-CN" sz="1400" kern="100" dirty="0" smtClean="0">
                              <a:effectLst/>
                              <a:latin typeface="Arial" panose="020B0604020202020204" pitchFamily="34" charset="0"/>
                              <a:ea typeface="+mj-ea"/>
                              <a:cs typeface="Arial" panose="020B0604020202020204" pitchFamily="34" charset="0"/>
                            </a:rPr>
                            <a:t>State</a:t>
                          </a:r>
                          <a:r>
                            <a:rPr lang="en-US" altLang="zh-CN" sz="1400" kern="100" baseline="0" dirty="0" smtClean="0">
                              <a:effectLst/>
                              <a:latin typeface="Arial" panose="020B0604020202020204" pitchFamily="34" charset="0"/>
                              <a:ea typeface="+mj-ea"/>
                              <a:cs typeface="Arial" panose="020B0604020202020204" pitchFamily="34" charset="0"/>
                            </a:rPr>
                            <a:t> : -2, -1, 1, </a:t>
                          </a:r>
                          <a:r>
                            <a:rPr lang="en-US" altLang="zh-CN" sz="1400" kern="100" baseline="0" dirty="0" smtClean="0">
                              <a:effectLst/>
                              <a:latin typeface="Arial" panose="020B0604020202020204" pitchFamily="34" charset="0"/>
                              <a:ea typeface="+mj-ea"/>
                              <a:cs typeface="Arial" panose="020B0604020202020204" pitchFamily="34" charset="0"/>
                            </a:rPr>
                            <a:t>2(Initial </a:t>
                          </a:r>
                          <a:r>
                            <a:rPr lang="en-US" altLang="zh-CN" sz="1400" kern="100" baseline="0" dirty="0" smtClean="0">
                              <a:effectLst/>
                              <a:latin typeface="Arial" panose="020B0604020202020204" pitchFamily="34" charset="0"/>
                              <a:ea typeface="+mj-ea"/>
                              <a:cs typeface="Arial" panose="020B0604020202020204" pitchFamily="34" charset="0"/>
                            </a:rPr>
                            <a:t>states has only positive 1 and 2)</a:t>
                          </a:r>
                          <a:endParaRPr lang="zh-CN" sz="1400" kern="100" dirty="0" smtClean="0">
                            <a:effectLst/>
                            <a:latin typeface="Arial" panose="020B0604020202020204" pitchFamily="34" charset="0"/>
                            <a:ea typeface="+mj-ea"/>
                            <a:cs typeface="Arial" panose="020B0604020202020204" pitchFamily="34" charset="0"/>
                          </a:endParaRPr>
                        </a:p>
                        <a:p>
                          <a:pPr algn="just">
                            <a:spcAft>
                              <a:spcPts val="0"/>
                            </a:spcAft>
                          </a:pPr>
                          <a:r>
                            <a:rPr lang="en-US" sz="1400" kern="100" dirty="0" smtClean="0">
                              <a:effectLst/>
                              <a:latin typeface="Arial" panose="020B0604020202020204" pitchFamily="34" charset="0"/>
                              <a:ea typeface="+mj-ea"/>
                              <a:cs typeface="Arial" panose="020B0604020202020204" pitchFamily="34" charset="0"/>
                            </a:rPr>
                            <a:t>Links(edges</a:t>
                          </a:r>
                          <a:r>
                            <a:rPr lang="en-US" sz="1400" kern="100" dirty="0">
                              <a:effectLst/>
                              <a:latin typeface="Arial" panose="020B0604020202020204" pitchFamily="34" charset="0"/>
                              <a:ea typeface="+mj-ea"/>
                              <a:cs typeface="Arial" panose="020B0604020202020204" pitchFamily="34" charset="0"/>
                            </a:rPr>
                            <a:t>) : 6(intra : 5, inter : 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Network : random regular network</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Probability </a:t>
                          </a:r>
                          <a:r>
                            <a:rPr lang="en-US" sz="1400" kern="100" dirty="0" smtClean="0">
                              <a:effectLst/>
                              <a:latin typeface="Arial" panose="020B0604020202020204" pitchFamily="34" charset="0"/>
                              <a:ea typeface="+mj-ea"/>
                              <a:cs typeface="Arial" panose="020B0604020202020204" pitchFamily="34" charset="0"/>
                            </a:rPr>
                            <a:t>:</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           </a:t>
                          </a:r>
                          <a:r>
                            <a:rPr lang="en-US" sz="1400" kern="100" dirty="0" smtClean="0">
                              <a:effectLst/>
                              <a:latin typeface="Arial" panose="020B0604020202020204" pitchFamily="34" charset="0"/>
                              <a:ea typeface="+mj-ea"/>
                              <a:cs typeface="Arial" panose="020B0604020202020204" pitchFamily="34" charset="0"/>
                            </a:rPr>
                            <a:t>p + q </a:t>
                          </a:r>
                          <a:r>
                            <a:rPr lang="en-US" sz="1400" kern="100" dirty="0">
                              <a:effectLst/>
                              <a:latin typeface="Arial" panose="020B0604020202020204" pitchFamily="34" charset="0"/>
                              <a:ea typeface="+mj-ea"/>
                              <a:cs typeface="Arial" panose="020B0604020202020204" pitchFamily="34" charset="0"/>
                            </a:rPr>
                            <a:t>= </a:t>
                          </a:r>
                          <a:r>
                            <a:rPr lang="en-US" sz="1400" kern="100" dirty="0" smtClean="0">
                              <a:effectLst/>
                              <a:latin typeface="Arial" panose="020B0604020202020204" pitchFamily="34" charset="0"/>
                              <a:ea typeface="+mj-ea"/>
                              <a:cs typeface="Arial" panose="020B0604020202020204" pitchFamily="34" charset="0"/>
                            </a:rPr>
                            <a:t>1</a:t>
                          </a:r>
                          <a:endParaRPr lang="zh-CN" sz="1400" kern="100" dirty="0">
                            <a:effectLst/>
                            <a:latin typeface="Arial" panose="020B0604020202020204" pitchFamily="34" charset="0"/>
                            <a:ea typeface="+mj-ea"/>
                            <a:cs typeface="Arial" panose="020B0604020202020204" pitchFamily="34" charset="0"/>
                          </a:endParaRPr>
                        </a:p>
                        <a:p>
                          <a:pPr algn="just">
                            <a:spcAft>
                              <a:spcPts val="0"/>
                            </a:spcAft>
                          </a:pPr>
                          <a:r>
                            <a:rPr lang="en-US" sz="1400" kern="100" dirty="0">
                              <a:effectLst/>
                              <a:latin typeface="Arial" panose="020B0604020202020204" pitchFamily="34" charset="0"/>
                              <a:ea typeface="+mj-ea"/>
                              <a:cs typeface="Arial" panose="020B0604020202020204" pitchFamily="34" charset="0"/>
                            </a:rPr>
                            <a:t>           γ = </a:t>
                          </a:r>
                          <a:r>
                            <a:rPr lang="en-US" sz="1400" kern="100" dirty="0" smtClean="0">
                              <a:effectLst/>
                              <a:latin typeface="Arial" panose="020B0604020202020204" pitchFamily="34" charset="0"/>
                              <a:ea typeface="+mj-ea"/>
                              <a:cs typeface="Arial" panose="020B0604020202020204" pitchFamily="34" charset="0"/>
                            </a:rPr>
                            <a:t>p / q   (</a:t>
                          </a:r>
                          <a:r>
                            <a:rPr lang="zh-CN" sz="1400" kern="100" dirty="0">
                              <a:effectLst/>
                              <a:latin typeface="Arial" panose="020B0604020202020204" pitchFamily="34" charset="0"/>
                              <a:ea typeface="+mj-ea"/>
                              <a:cs typeface="Arial" panose="020B0604020202020204" pitchFamily="34" charset="0"/>
                            </a:rPr>
                            <a:t>γ </a:t>
                          </a:r>
                          <a:r>
                            <a:rPr lang="en-US" sz="1400" kern="100" dirty="0">
                              <a:effectLst/>
                              <a:latin typeface="Arial" panose="020B0604020202020204" pitchFamily="34" charset="0"/>
                              <a:ea typeface="+mj-ea"/>
                              <a:cs typeface="Arial" panose="020B0604020202020204" pitchFamily="34" charset="0"/>
                            </a:rPr>
                            <a:t>stands for reinforcement)</a:t>
                          </a:r>
                          <a:endParaRPr lang="zh-CN" sz="1400" kern="100" dirty="0">
                            <a:effectLst/>
                            <a:latin typeface="Arial" panose="020B0604020202020204" pitchFamily="34" charset="0"/>
                            <a:ea typeface="+mj-ea"/>
                            <a:cs typeface="Arial" panose="020B0604020202020204" pitchFamily="34" charset="0"/>
                          </a:endParaRPr>
                        </a:p>
                      </a:txBody>
                      <a:tcPr marL="68580" marR="68580" marT="0" marB="0"/>
                    </a:tc>
                    <a:tc>
                      <a:txBody>
                        <a:bodyPr/>
                        <a:lstStyle/>
                        <a:p>
                          <a:endParaRPr lang="zh-CN"/>
                        </a:p>
                      </a:txBody>
                      <a:tcPr marL="68580" marR="68580" marT="0" marB="0">
                        <a:blipFill>
                          <a:blip r:embed="rId4"/>
                          <a:stretch>
                            <a:fillRect l="-118519" t="-15047" r="-309" b="-3135"/>
                          </a:stretch>
                        </a:blipFill>
                      </a:tcPr>
                    </a:tc>
                    <a:extLst>
                      <a:ext uri="{0D108BD9-81ED-4DB2-BD59-A6C34878D82A}">
                        <a16:rowId xmlns:a16="http://schemas.microsoft.com/office/drawing/2014/main" val="2208683146"/>
                      </a:ext>
                    </a:extLst>
                  </a:tr>
                </a:tbl>
              </a:graphicData>
            </a:graphic>
          </p:graphicFrame>
        </mc:Fallback>
      </mc:AlternateContent>
      <p:pic>
        <p:nvPicPr>
          <p:cNvPr id="15" name="그림 14"/>
          <p:cNvPicPr>
            <a:picLocks noChangeAspect="1"/>
          </p:cNvPicPr>
          <p:nvPr/>
        </p:nvPicPr>
        <p:blipFill rotWithShape="1">
          <a:blip r:embed="rId5">
            <a:clrChange>
              <a:clrFrom>
                <a:srgbClr val="FFFFFF"/>
              </a:clrFrom>
              <a:clrTo>
                <a:srgbClr val="FFFFFF">
                  <a:alpha val="0"/>
                </a:srgbClr>
              </a:clrTo>
            </a:clrChange>
          </a:blip>
          <a:srcRect l="19796" t="21519" r="40839" b="28848"/>
          <a:stretch/>
        </p:blipFill>
        <p:spPr>
          <a:xfrm>
            <a:off x="5174169" y="1622443"/>
            <a:ext cx="3692019" cy="2909379"/>
          </a:xfrm>
          <a:prstGeom prst="rect">
            <a:avLst/>
          </a:prstGeom>
        </p:spPr>
      </p:pic>
    </p:spTree>
    <p:extLst>
      <p:ext uri="{BB962C8B-B14F-4D97-AF65-F5344CB8AC3E}">
        <p14:creationId xmlns:p14="http://schemas.microsoft.com/office/powerpoint/2010/main" val="2449070775"/>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5" name="표 4"/>
          <p:cNvGraphicFramePr>
            <a:graphicFrameLocks noGrp="1"/>
          </p:cNvGraphicFramePr>
          <p:nvPr>
            <p:extLst>
              <p:ext uri="{D42A27DB-BD31-4B8C-83A1-F6EECF244321}">
                <p14:modId xmlns:p14="http://schemas.microsoft.com/office/powerpoint/2010/main" val="1656431553"/>
              </p:ext>
            </p:extLst>
          </p:nvPr>
        </p:nvGraphicFramePr>
        <p:xfrm>
          <a:off x="447674" y="5527808"/>
          <a:ext cx="7804786" cy="6162995"/>
        </p:xfrm>
        <a:graphic>
          <a:graphicData uri="http://schemas.openxmlformats.org/drawingml/2006/table">
            <a:tbl>
              <a:tblPr firstRow="1" bandRow="1">
                <a:tableStyleId>{5C22544A-7EE6-4342-B048-85BDC9FD1C3A}</a:tableStyleId>
              </a:tblPr>
              <a:tblGrid>
                <a:gridCol w="1444626">
                  <a:extLst>
                    <a:ext uri="{9D8B030D-6E8A-4147-A177-3AD203B41FA5}">
                      <a16:colId xmlns:a16="http://schemas.microsoft.com/office/drawing/2014/main" val="2849222080"/>
                    </a:ext>
                  </a:extLst>
                </a:gridCol>
                <a:gridCol w="1765300">
                  <a:extLst>
                    <a:ext uri="{9D8B030D-6E8A-4147-A177-3AD203B41FA5}">
                      <a16:colId xmlns:a16="http://schemas.microsoft.com/office/drawing/2014/main" val="1511988233"/>
                    </a:ext>
                  </a:extLst>
                </a:gridCol>
                <a:gridCol w="2768600">
                  <a:extLst>
                    <a:ext uri="{9D8B030D-6E8A-4147-A177-3AD203B41FA5}">
                      <a16:colId xmlns:a16="http://schemas.microsoft.com/office/drawing/2014/main" val="51432592"/>
                    </a:ext>
                  </a:extLst>
                </a:gridCol>
                <a:gridCol w="1826260">
                  <a:extLst>
                    <a:ext uri="{9D8B030D-6E8A-4147-A177-3AD203B41FA5}">
                      <a16:colId xmlns:a16="http://schemas.microsoft.com/office/drawing/2014/main" val="3371689362"/>
                    </a:ext>
                  </a:extLst>
                </a:gridCol>
              </a:tblGrid>
              <a:tr h="463235">
                <a:tc gridSpan="2">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Div.</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hMerge="1">
                  <a:txBody>
                    <a:bodyPr/>
                    <a:lstStyle/>
                    <a:p>
                      <a:pPr algn="ct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States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Orders</a:t>
                      </a:r>
                      <a:endParaRPr lang="zh-CN" altLang="en-US" sz="1400" dirty="0">
                        <a:solidFill>
                          <a:schemeClr val="tx1"/>
                        </a:solidFill>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14214123"/>
                  </a:ext>
                </a:extLst>
              </a:tr>
              <a:tr h="735727">
                <a:tc rowSpan="4">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① Branch point</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rowSpan="2">
                  <a:txBody>
                    <a:bodyPr/>
                    <a:lstStyle/>
                    <a:p>
                      <a:pPr algn="ctr"/>
                      <a:r>
                        <a:rPr lang="zh-CN" altLang="en-US" sz="1400" dirty="0" smtClean="0">
                          <a:latin typeface="Arial" panose="020B0604020202020204" pitchFamily="34" charset="0"/>
                          <a:cs typeface="Arial" panose="020B0604020202020204" pitchFamily="34" charset="0"/>
                        </a:rPr>
                        <a:t>② </a:t>
                      </a:r>
                      <a:r>
                        <a:rPr lang="en-US" altLang="zh-CN" sz="1400" dirty="0" smtClean="0">
                          <a:latin typeface="Arial" panose="020B0604020202020204" pitchFamily="34" charset="0"/>
                          <a:cs typeface="Arial" panose="020B0604020202020204" pitchFamily="34" charset="0"/>
                        </a:rPr>
                        <a:t>Branch</a:t>
                      </a:r>
                      <a:r>
                        <a:rPr lang="en-US" altLang="zh-CN" sz="1400" baseline="0" dirty="0" smtClean="0">
                          <a:latin typeface="Arial" panose="020B0604020202020204" pitchFamily="34" charset="0"/>
                          <a:cs typeface="Arial" panose="020B0604020202020204" pitchFamily="34" charset="0"/>
                        </a:rPr>
                        <a:t> point :</a:t>
                      </a:r>
                    </a:p>
                    <a:p>
                      <a:pPr algn="ctr"/>
                      <a:r>
                        <a:rPr lang="en-US" altLang="zh-CN" sz="1400" baseline="0" dirty="0" smtClean="0">
                          <a:latin typeface="Arial" panose="020B0604020202020204" pitchFamily="34" charset="0"/>
                          <a:cs typeface="Arial" panose="020B0604020202020204" pitchFamily="34" charset="0"/>
                        </a:rPr>
                        <a:t>Sequential order of node in layer B</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latin typeface="Arial" panose="020B0604020202020204" pitchFamily="34" charset="0"/>
                          <a:cs typeface="Arial" panose="020B0604020202020204" pitchFamily="34" charset="0"/>
                        </a:rPr>
                        <a:t>Fast positive consensus :</a:t>
                      </a:r>
                    </a:p>
                    <a:p>
                      <a:pPr algn="ctr"/>
                      <a:r>
                        <a:rPr lang="en-US" altLang="zh-CN" sz="1400" dirty="0" smtClean="0">
                          <a:latin typeface="Arial" panose="020B0604020202020204" pitchFamily="34" charset="0"/>
                          <a:cs typeface="Arial" panose="020B0604020202020204" pitchFamily="34" charset="0"/>
                        </a:rPr>
                        <a:t>Sequential</a:t>
                      </a:r>
                      <a:r>
                        <a:rPr lang="en-US" altLang="zh-CN" sz="1400" baseline="0" dirty="0" smtClean="0">
                          <a:latin typeface="Arial" panose="020B0604020202020204" pitchFamily="34" charset="0"/>
                          <a:cs typeface="Arial" panose="020B0604020202020204" pitchFamily="34" charset="0"/>
                        </a:rPr>
                        <a:t> order of edge </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O(r,   r)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  ⇔ D(r)</a:t>
                      </a:r>
                    </a:p>
                    <a:p>
                      <a:pPr algn="ct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O(s,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843377367"/>
                  </a:ext>
                </a:extLst>
              </a:tr>
              <a:tr h="735727">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Coexistence :</a:t>
                      </a:r>
                    </a:p>
                    <a:p>
                      <a:pPr algn="ctr"/>
                      <a:r>
                        <a:rPr lang="en-US" altLang="zh-CN" sz="1400" dirty="0" smtClean="0">
                          <a:latin typeface="Arial" panose="020B0604020202020204" pitchFamily="34" charset="0"/>
                          <a:cs typeface="Arial" panose="020B0604020202020204" pitchFamily="34" charset="0"/>
                        </a:rPr>
                        <a:t>Simultaneous</a:t>
                      </a:r>
                      <a:r>
                        <a:rPr lang="en-US" altLang="zh-CN" sz="1400" baseline="0" dirty="0" smtClean="0">
                          <a:latin typeface="Arial" panose="020B0604020202020204" pitchFamily="34" charset="0"/>
                          <a:cs typeface="Arial" panose="020B0604020202020204" pitchFamily="34" charset="0"/>
                        </a:rPr>
                        <a:t> order of edge</a:t>
                      </a:r>
                      <a:endParaRPr lang="en-US" altLang="zh-CN" sz="1400" dirty="0" smtClean="0">
                        <a:latin typeface="Arial" panose="020B0604020202020204" pitchFamily="34" charset="0"/>
                        <a:cs typeface="Arial" panose="020B0604020202020204" pitchFamily="34" charset="0"/>
                      </a:endParaRPr>
                    </a:p>
                    <a:p>
                      <a:pPr algn="ct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s) ⇔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D(o)</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1931093194"/>
                  </a:ext>
                </a:extLst>
              </a:tr>
              <a:tr h="735727">
                <a:tc vMerge="1">
                  <a:txBody>
                    <a:bodyPr/>
                    <a:lstStyle/>
                    <a:p>
                      <a:endParaRPr lang="zh-CN" altLang="en-US"/>
                    </a:p>
                  </a:txBody>
                  <a:tcPr/>
                </a:tc>
                <a:tc rowSpan="2">
                  <a:txBody>
                    <a:bodyPr/>
                    <a:lstStyle/>
                    <a:p>
                      <a:pPr algn="ctr"/>
                      <a:r>
                        <a:rPr lang="zh-CN" altLang="en-US" sz="1400" dirty="0" smtClean="0">
                          <a:latin typeface="Arial" panose="020B0604020202020204" pitchFamily="34" charset="0"/>
                          <a:cs typeface="Arial" panose="020B0604020202020204" pitchFamily="34" charset="0"/>
                        </a:rPr>
                        <a:t>③ </a:t>
                      </a:r>
                      <a:r>
                        <a:rPr lang="en-US" altLang="zh-CN" sz="1400" dirty="0" smtClean="0">
                          <a:latin typeface="Arial" panose="020B0604020202020204" pitchFamily="34" charset="0"/>
                          <a:cs typeface="Arial" panose="020B0604020202020204" pitchFamily="34" charset="0"/>
                        </a:rPr>
                        <a:t>Branch point :</a:t>
                      </a:r>
                    </a:p>
                    <a:p>
                      <a:pPr algn="ctr"/>
                      <a:r>
                        <a:rPr lang="en-US" altLang="zh-CN" sz="1400" dirty="0" smtClean="0">
                          <a:latin typeface="Arial" panose="020B0604020202020204" pitchFamily="34" charset="0"/>
                          <a:cs typeface="Arial" panose="020B0604020202020204" pitchFamily="34" charset="0"/>
                        </a:rPr>
                        <a:t>Simultaneous</a:t>
                      </a:r>
                      <a:r>
                        <a:rPr lang="en-US" altLang="zh-CN" sz="1400" baseline="0" dirty="0" smtClean="0">
                          <a:latin typeface="Arial" panose="020B0604020202020204" pitchFamily="34" charset="0"/>
                          <a:cs typeface="Arial" panose="020B0604020202020204" pitchFamily="34" charset="0"/>
                        </a:rPr>
                        <a:t> order of node in layer B</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latin typeface="Arial" panose="020B0604020202020204" pitchFamily="34" charset="0"/>
                          <a:cs typeface="Arial" panose="020B0604020202020204" pitchFamily="34" charset="0"/>
                        </a:rPr>
                        <a:t>Slow positive consensus :</a:t>
                      </a:r>
                    </a:p>
                    <a:p>
                      <a:pPr algn="ctr"/>
                      <a:r>
                        <a:rPr lang="en-US" altLang="zh-CN" sz="1400" dirty="0" smtClean="0">
                          <a:latin typeface="Arial" panose="020B0604020202020204" pitchFamily="34" charset="0"/>
                          <a:cs typeface="Arial" panose="020B0604020202020204" pitchFamily="34" charset="0"/>
                        </a:rPr>
                        <a:t>Sequential order of edge</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O(r,   r)</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O(o, o)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D(s)</a:t>
                      </a:r>
                      <a:endPar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endParaRP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 D(s)</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O(s, o) ↔</a:t>
                      </a:r>
                      <a:r>
                        <a:rPr lang="en-US" altLang="zh-CN" sz="1400" baseline="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endPar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2067007075"/>
                  </a:ext>
                </a:extLst>
              </a:tr>
              <a:tr h="735727">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Slow</a:t>
                      </a:r>
                      <a:r>
                        <a:rPr lang="en-US" altLang="zh-CN" sz="1400" baseline="0" dirty="0" smtClean="0">
                          <a:latin typeface="Arial" panose="020B0604020202020204" pitchFamily="34" charset="0"/>
                          <a:cs typeface="Arial" panose="020B0604020202020204" pitchFamily="34" charset="0"/>
                        </a:rPr>
                        <a:t> negative consensus :</a:t>
                      </a:r>
                    </a:p>
                    <a:p>
                      <a:pPr algn="ctr"/>
                      <a:r>
                        <a:rPr lang="en-US" altLang="zh-CN" sz="1400" baseline="0" dirty="0" smtClean="0">
                          <a:latin typeface="Arial" panose="020B0604020202020204" pitchFamily="34" charset="0"/>
                          <a:cs typeface="Arial" panose="020B0604020202020204" pitchFamily="34" charset="0"/>
                        </a:rPr>
                        <a:t>Simultaneous order of edge</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tc>
                  <a:txBody>
                    <a:bodyPr/>
                    <a:lstStyle/>
                    <a:p>
                      <a:pPr algn="ct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algn="ct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O(o,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solidFill>
                            <a:schemeClr val="tx1"/>
                          </a:solidFill>
                          <a:latin typeface="Arial" panose="020B0604020202020204" pitchFamily="34" charset="0"/>
                          <a:cs typeface="Arial" panose="020B0604020202020204" pitchFamily="34" charset="0"/>
                        </a:rPr>
                        <a:t>O(s, s) </a:t>
                      </a:r>
                      <a:r>
                        <a:rPr lang="en-US" altLang="zh-CN" sz="1400" dirty="0" smtClean="0">
                          <a:solidFill>
                            <a:schemeClr val="tx1"/>
                          </a:solidFill>
                          <a:latin typeface="Arial" panose="020B0604020202020204" pitchFamily="34" charset="0"/>
                          <a:ea typeface="맑은 고딕" panose="020B0503020000020004" pitchFamily="50" charset="-127"/>
                          <a:cs typeface="Arial" panose="020B0604020202020204" pitchFamily="34" charset="0"/>
                        </a:rPr>
                        <a:t>↔ D(s)</a:t>
                      </a:r>
                    </a:p>
                  </a:txBody>
                  <a:tcPr anchor="ctr">
                    <a:lnL w="12700" cap="flat" cmpd="sng" algn="ctr">
                      <a:solidFill>
                        <a:schemeClr val="accent1"/>
                      </a:solidFill>
                      <a:prstDash val="solid"/>
                      <a:round/>
                      <a:headEnd type="none" w="med" len="med"/>
                      <a:tailEnd type="none" w="med" len="med"/>
                    </a:lnL>
                    <a:lnR w="12700" cap="flat" cmpd="sng" algn="ctr">
                      <a:solidFill>
                        <a:schemeClr val="accent1"/>
                      </a:solidFill>
                      <a:prstDash val="solid"/>
                      <a:round/>
                      <a:headEnd type="none" w="med" len="med"/>
                      <a:tailEnd type="none" w="med" len="med"/>
                    </a:lnR>
                    <a:lnT w="12700" cap="flat" cmpd="sng" algn="ctr">
                      <a:solidFill>
                        <a:schemeClr val="accent1"/>
                      </a:solidFill>
                      <a:prstDash val="solid"/>
                      <a:round/>
                      <a:headEnd type="none" w="med" len="med"/>
                      <a:tailEnd type="none" w="med" len="med"/>
                    </a:lnT>
                    <a:lnB w="12700" cap="flat" cmpd="sng" algn="ctr">
                      <a:solidFill>
                        <a:schemeClr val="accent1"/>
                      </a:solidFill>
                      <a:prstDash val="solid"/>
                      <a:round/>
                      <a:headEnd type="none" w="med" len="med"/>
                      <a:tailEnd type="none" w="med" len="med"/>
                    </a:lnB>
                    <a:lnTlToBr w="12700" cmpd="sng">
                      <a:noFill/>
                      <a:prstDash val="solid"/>
                    </a:lnTlToBr>
                    <a:lnBlToTr w="12700" cmpd="sng">
                      <a:noFill/>
                      <a:prstDash val="solid"/>
                    </a:lnBlToTr>
                    <a:noFill/>
                  </a:tcPr>
                </a:tc>
                <a:extLst>
                  <a:ext uri="{0D108BD9-81ED-4DB2-BD59-A6C34878D82A}">
                    <a16:rowId xmlns:a16="http://schemas.microsoft.com/office/drawing/2014/main" val="560781437"/>
                  </a:ext>
                </a:extLst>
              </a:tr>
            </a:tbl>
          </a:graphicData>
        </a:graphic>
      </p:graphicFrame>
      <p:pic>
        <p:nvPicPr>
          <p:cNvPr id="3" name="그림 2"/>
          <p:cNvPicPr>
            <a:picLocks noChangeAspect="1"/>
          </p:cNvPicPr>
          <p:nvPr/>
        </p:nvPicPr>
        <p:blipFill rotWithShape="1">
          <a:blip r:embed="rId3">
            <a:extLst>
              <a:ext uri="{28A0092B-C50C-407E-A947-70E740481C1C}">
                <a14:useLocalDpi xmlns:a14="http://schemas.microsoft.com/office/drawing/2010/main" val="0"/>
              </a:ext>
            </a:extLst>
          </a:blip>
          <a:srcRect l="8731" t="10994" r="9365" b="4972"/>
          <a:stretch/>
        </p:blipFill>
        <p:spPr>
          <a:xfrm>
            <a:off x="447674" y="986972"/>
            <a:ext cx="7804785" cy="4537665"/>
          </a:xfrm>
          <a:prstGeom prst="rect">
            <a:avLst/>
          </a:prstGeom>
        </p:spPr>
      </p:pic>
      <p:sp>
        <p:nvSpPr>
          <p:cNvPr id="4" name="TextBox 3"/>
          <p:cNvSpPr txBox="1"/>
          <p:nvPr/>
        </p:nvSpPr>
        <p:spPr>
          <a:xfrm>
            <a:off x="1819275" y="1284944"/>
            <a:ext cx="1057275" cy="246221"/>
          </a:xfrm>
          <a:prstGeom prst="rect">
            <a:avLst/>
          </a:prstGeom>
          <a:noFill/>
        </p:spPr>
        <p:txBody>
          <a:bodyPr wrap="square" rtlCol="0" anchor="ctr">
            <a:spAutoFit/>
          </a:bodyPr>
          <a:lstStyle/>
          <a:p>
            <a:pPr algn="ctr"/>
            <a:r>
              <a:rPr lang="en-US" altLang="zh-CN" sz="1000" dirty="0" smtClean="0">
                <a:latin typeface="Arial" panose="020B0604020202020204" pitchFamily="34" charset="0"/>
                <a:cs typeface="Arial" panose="020B0604020202020204" pitchFamily="34" charset="0"/>
              </a:rPr>
              <a:t>① Branch point</a:t>
            </a:r>
            <a:endParaRPr lang="zh-CN" altLang="en-US" sz="1000" dirty="0">
              <a:latin typeface="Arial" panose="020B0604020202020204" pitchFamily="34" charset="0"/>
              <a:cs typeface="Arial" panose="020B0604020202020204" pitchFamily="34" charset="0"/>
            </a:endParaRPr>
          </a:p>
        </p:txBody>
      </p:sp>
      <p:cxnSp>
        <p:nvCxnSpPr>
          <p:cNvPr id="7" name="직선 화살표 연결선 6"/>
          <p:cNvCxnSpPr>
            <a:stCxn id="4" idx="1"/>
          </p:cNvCxnSpPr>
          <p:nvPr/>
        </p:nvCxnSpPr>
        <p:spPr>
          <a:xfrm flipH="1">
            <a:off x="1285875" y="1408055"/>
            <a:ext cx="533400" cy="30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1" name="TextBox 10"/>
          <p:cNvSpPr txBox="1"/>
          <p:nvPr/>
        </p:nvSpPr>
        <p:spPr>
          <a:xfrm>
            <a:off x="2476499" y="2237444"/>
            <a:ext cx="1076325" cy="246221"/>
          </a:xfrm>
          <a:prstGeom prst="rect">
            <a:avLst/>
          </a:prstGeom>
          <a:noFill/>
        </p:spPr>
        <p:txBody>
          <a:bodyPr wrap="square" rtlCol="0" anchor="ctr">
            <a:spAutoFit/>
          </a:bodyPr>
          <a:lstStyle/>
          <a:p>
            <a:pPr algn="ctr"/>
            <a:r>
              <a:rPr lang="en-US" altLang="zh-CN" sz="1000" dirty="0" smtClean="0">
                <a:latin typeface="Arial" panose="020B0604020202020204" pitchFamily="34" charset="0"/>
                <a:cs typeface="Arial" panose="020B0604020202020204" pitchFamily="34" charset="0"/>
              </a:rPr>
              <a:t>③ Branch point</a:t>
            </a:r>
            <a:endParaRPr lang="zh-CN" altLang="en-US" sz="1000" dirty="0">
              <a:latin typeface="Arial" panose="020B0604020202020204" pitchFamily="34" charset="0"/>
              <a:cs typeface="Arial" panose="020B0604020202020204" pitchFamily="34" charset="0"/>
            </a:endParaRPr>
          </a:p>
        </p:txBody>
      </p:sp>
      <p:cxnSp>
        <p:nvCxnSpPr>
          <p:cNvPr id="12" name="직선 화살표 연결선 11"/>
          <p:cNvCxnSpPr>
            <a:stCxn id="11" idx="1"/>
          </p:cNvCxnSpPr>
          <p:nvPr/>
        </p:nvCxnSpPr>
        <p:spPr>
          <a:xfrm flipH="1">
            <a:off x="1943101" y="2360555"/>
            <a:ext cx="533398" cy="306445"/>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
        <p:nvSpPr>
          <p:cNvPr id="13" name="TextBox 12"/>
          <p:cNvSpPr txBox="1"/>
          <p:nvPr/>
        </p:nvSpPr>
        <p:spPr>
          <a:xfrm>
            <a:off x="504824" y="3559993"/>
            <a:ext cx="1104901" cy="246221"/>
          </a:xfrm>
          <a:prstGeom prst="rect">
            <a:avLst/>
          </a:prstGeom>
          <a:noFill/>
        </p:spPr>
        <p:txBody>
          <a:bodyPr wrap="square" rtlCol="0" anchor="ctr">
            <a:spAutoFit/>
          </a:bodyPr>
          <a:lstStyle/>
          <a:p>
            <a:pPr algn="ctr"/>
            <a:r>
              <a:rPr lang="en-US" altLang="zh-CN" sz="1000" dirty="0" smtClean="0">
                <a:latin typeface="Arial" panose="020B0604020202020204" pitchFamily="34" charset="0"/>
                <a:cs typeface="Arial" panose="020B0604020202020204" pitchFamily="34" charset="0"/>
              </a:rPr>
              <a:t>②  Branch point</a:t>
            </a:r>
            <a:endParaRPr lang="zh-CN" altLang="en-US" sz="1000" dirty="0">
              <a:latin typeface="Arial" panose="020B0604020202020204" pitchFamily="34" charset="0"/>
              <a:cs typeface="Arial" panose="020B0604020202020204" pitchFamily="34" charset="0"/>
            </a:endParaRPr>
          </a:p>
        </p:txBody>
      </p:sp>
      <p:cxnSp>
        <p:nvCxnSpPr>
          <p:cNvPr id="14" name="직선 화살표 연결선 13"/>
          <p:cNvCxnSpPr>
            <a:stCxn id="13" idx="0"/>
          </p:cNvCxnSpPr>
          <p:nvPr/>
        </p:nvCxnSpPr>
        <p:spPr>
          <a:xfrm flipV="1">
            <a:off x="1057275" y="3078687"/>
            <a:ext cx="495300" cy="481306"/>
          </a:xfrm>
          <a:prstGeom prst="straightConnector1">
            <a:avLst/>
          </a:prstGeom>
          <a:ln>
            <a:tailEnd type="triangle"/>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983280230"/>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5" name="그림 1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27258" y="1087254"/>
            <a:ext cx="5852172" cy="4389129"/>
          </a:xfrm>
          <a:prstGeom prst="rect">
            <a:avLst/>
          </a:prstGeom>
        </p:spPr>
      </p:pic>
      <p:pic>
        <p:nvPicPr>
          <p:cNvPr id="16" name="그림 15"/>
          <p:cNvPicPr>
            <a:picLocks noChangeAspect="1"/>
          </p:cNvPicPr>
          <p:nvPr/>
        </p:nvPicPr>
        <p:blipFill rotWithShape="1">
          <a:blip r:embed="rId4">
            <a:extLst>
              <a:ext uri="{28A0092B-C50C-407E-A947-70E740481C1C}">
                <a14:useLocalDpi xmlns:a14="http://schemas.microsoft.com/office/drawing/2010/main" val="0"/>
              </a:ext>
            </a:extLst>
          </a:blip>
          <a:srcRect r="6956"/>
          <a:stretch/>
        </p:blipFill>
        <p:spPr>
          <a:xfrm>
            <a:off x="4700405" y="1087253"/>
            <a:ext cx="5445082" cy="4389129"/>
          </a:xfrm>
          <a:prstGeom prst="rect">
            <a:avLst/>
          </a:prstGeom>
        </p:spPr>
      </p:pic>
      <p:sp>
        <p:nvSpPr>
          <p:cNvPr id="8" name="TextBox 7"/>
          <p:cNvSpPr txBox="1"/>
          <p:nvPr/>
        </p:nvSpPr>
        <p:spPr>
          <a:xfrm>
            <a:off x="-627258" y="1087253"/>
            <a:ext cx="8418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a:t>
            </a:r>
            <a:endParaRPr lang="zh-CN" altLang="en-US" dirty="0">
              <a:latin typeface="Arial" panose="020B0604020202020204" pitchFamily="34" charset="0"/>
              <a:cs typeface="Arial" panose="020B0604020202020204" pitchFamily="34" charset="0"/>
            </a:endParaRPr>
          </a:p>
        </p:txBody>
      </p:sp>
      <p:sp>
        <p:nvSpPr>
          <p:cNvPr id="17" name="TextBox 16"/>
          <p:cNvSpPr txBox="1"/>
          <p:nvPr/>
        </p:nvSpPr>
        <p:spPr>
          <a:xfrm>
            <a:off x="4803999" y="1087252"/>
            <a:ext cx="8418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(b)</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50844064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그림 3"/>
          <p:cNvPicPr>
            <a:picLocks noChangeAspect="1"/>
          </p:cNvPicPr>
          <p:nvPr/>
        </p:nvPicPr>
        <p:blipFill rotWithShape="1">
          <a:blip r:embed="rId3">
            <a:extLst>
              <a:ext uri="{28A0092B-C50C-407E-A947-70E740481C1C}">
                <a14:useLocalDpi xmlns:a14="http://schemas.microsoft.com/office/drawing/2010/main" val="0"/>
              </a:ext>
            </a:extLst>
          </a:blip>
          <a:srcRect l="9190" t="9772" r="13486" b="6902"/>
          <a:stretch/>
        </p:blipFill>
        <p:spPr>
          <a:xfrm>
            <a:off x="0" y="1538514"/>
            <a:ext cx="5225144" cy="4426857"/>
          </a:xfrm>
          <a:prstGeom prst="rect">
            <a:avLst/>
          </a:prstGeom>
        </p:spPr>
      </p:pic>
      <p:pic>
        <p:nvPicPr>
          <p:cNvPr id="5" name="그림 4"/>
          <p:cNvPicPr>
            <a:picLocks noChangeAspect="1"/>
          </p:cNvPicPr>
          <p:nvPr/>
        </p:nvPicPr>
        <p:blipFill rotWithShape="1">
          <a:blip r:embed="rId4">
            <a:extLst>
              <a:ext uri="{28A0092B-C50C-407E-A947-70E740481C1C}">
                <a14:useLocalDpi xmlns:a14="http://schemas.microsoft.com/office/drawing/2010/main" val="0"/>
              </a:ext>
            </a:extLst>
          </a:blip>
          <a:srcRect l="1389" t="8520" r="4861"/>
          <a:stretch/>
        </p:blipFill>
        <p:spPr>
          <a:xfrm>
            <a:off x="5007427" y="1538514"/>
            <a:ext cx="6048947" cy="4426857"/>
          </a:xfrm>
          <a:prstGeom prst="rect">
            <a:avLst/>
          </a:prstGeom>
        </p:spPr>
      </p:pic>
      <p:sp>
        <p:nvSpPr>
          <p:cNvPr id="6" name="TextBox 5"/>
          <p:cNvSpPr txBox="1"/>
          <p:nvPr/>
        </p:nvSpPr>
        <p:spPr>
          <a:xfrm>
            <a:off x="0" y="1538515"/>
            <a:ext cx="8418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(a)</a:t>
            </a:r>
            <a:endParaRPr lang="zh-CN" altLang="en-US" dirty="0">
              <a:latin typeface="Arial" panose="020B0604020202020204" pitchFamily="34" charset="0"/>
              <a:cs typeface="Arial" panose="020B0604020202020204" pitchFamily="34" charset="0"/>
            </a:endParaRPr>
          </a:p>
        </p:txBody>
      </p:sp>
      <p:sp>
        <p:nvSpPr>
          <p:cNvPr id="7" name="TextBox 6"/>
          <p:cNvSpPr txBox="1"/>
          <p:nvPr/>
        </p:nvSpPr>
        <p:spPr>
          <a:xfrm>
            <a:off x="5007427" y="1538513"/>
            <a:ext cx="841829" cy="369332"/>
          </a:xfrm>
          <a:prstGeom prst="rect">
            <a:avLst/>
          </a:prstGeom>
          <a:noFill/>
        </p:spPr>
        <p:txBody>
          <a:bodyPr wrap="square" rtlCol="0">
            <a:spAutoFit/>
          </a:bodyPr>
          <a:lstStyle/>
          <a:p>
            <a:r>
              <a:rPr lang="en-US" altLang="zh-CN" dirty="0" smtClean="0">
                <a:latin typeface="Arial" panose="020B0604020202020204" pitchFamily="34" charset="0"/>
                <a:cs typeface="Arial" panose="020B0604020202020204" pitchFamily="34" charset="0"/>
              </a:rPr>
              <a:t>(b)</a:t>
            </a:r>
            <a:endParaRPr lang="zh-CN" altLang="en-US" dirty="0">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27933879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Model </a:t>
            </a:r>
            <a:r>
              <a:rPr lang="en-US" altLang="zh-CN" sz="2400" dirty="0"/>
              <a:t>generalization</a:t>
            </a:r>
            <a:endParaRPr lang="zh-CN" altLang="en-US" sz="2800" dirty="0"/>
          </a:p>
        </p:txBody>
      </p:sp>
      <p:sp>
        <p:nvSpPr>
          <p:cNvPr id="9" name="직사각형 8"/>
          <p:cNvSpPr/>
          <p:nvPr/>
        </p:nvSpPr>
        <p:spPr>
          <a:xfrm>
            <a:off x="-3567" y="1529605"/>
            <a:ext cx="9238555" cy="5324535"/>
          </a:xfrm>
          <a:prstGeom prst="rect">
            <a:avLst/>
          </a:prstGeom>
        </p:spPr>
        <p:txBody>
          <a:bodyPr wrap="non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Parameter value scales are adjusted from 0 to 1</a:t>
            </a:r>
          </a:p>
          <a:p>
            <a:pPr lvl="0">
              <a:spcBef>
                <a:spcPts val="600"/>
              </a:spcBef>
              <a:buClr>
                <a:srgbClr val="004098"/>
              </a:buClr>
              <a:buSzPct val="100000"/>
            </a:pPr>
            <a:r>
              <a:rPr lang="en-US" altLang="zh-CN" b="1" dirty="0">
                <a:solidFill>
                  <a:srgbClr val="000000"/>
                </a:solidFill>
                <a:latin typeface="Arial" panose="020B0604020202020204" pitchFamily="34" charset="0"/>
                <a:cs typeface="Arial" panose="020B0604020202020204" pitchFamily="34" charset="0"/>
              </a:rPr>
              <a:t> </a:t>
            </a:r>
            <a:r>
              <a:rPr lang="en-US" altLang="zh-CN" b="1" dirty="0" smtClean="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In previous models, parameter value scales are different according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to network structures.  </a:t>
            </a:r>
            <a:r>
              <a:rPr lang="el-GR" altLang="zh-CN" dirty="0" smtClean="0">
                <a:solidFill>
                  <a:srgbClr val="000000"/>
                </a:solidFill>
                <a:latin typeface="Arial" panose="020B0604020202020204" pitchFamily="34" charset="0"/>
                <a:cs typeface="Arial" panose="020B0604020202020204" pitchFamily="34" charset="0"/>
              </a:rPr>
              <a:t>γ </a:t>
            </a:r>
            <a:r>
              <a:rPr lang="en-US" altLang="zh-CN" dirty="0">
                <a:solidFill>
                  <a:srgbClr val="000000"/>
                </a:solidFill>
                <a:latin typeface="Arial" panose="020B0604020202020204" pitchFamily="34" charset="0"/>
                <a:cs typeface="Arial" panose="020B0604020202020204" pitchFamily="34" charset="0"/>
              </a:rPr>
              <a:t>scales </a:t>
            </a:r>
            <a:r>
              <a:rPr lang="en-US" altLang="zh-CN" dirty="0" smtClean="0">
                <a:solidFill>
                  <a:srgbClr val="000000"/>
                </a:solidFill>
                <a:latin typeface="Arial" panose="020B0604020202020204" pitchFamily="34" charset="0"/>
                <a:cs typeface="Arial" panose="020B0604020202020204" pitchFamily="34" charset="0"/>
              </a:rPr>
              <a:t>are </a:t>
            </a:r>
            <a:r>
              <a:rPr lang="en-US" altLang="zh-CN" dirty="0">
                <a:solidFill>
                  <a:srgbClr val="000000"/>
                </a:solidFill>
                <a:latin typeface="Arial" panose="020B0604020202020204" pitchFamily="34" charset="0"/>
                <a:cs typeface="Arial" panose="020B0604020202020204" pitchFamily="34" charset="0"/>
              </a:rPr>
              <a:t>0~2, </a:t>
            </a:r>
            <a:r>
              <a:rPr lang="el-GR" altLang="zh-CN" dirty="0">
                <a:solidFill>
                  <a:srgbClr val="000000"/>
                </a:solidFill>
                <a:latin typeface="Arial" panose="020B0604020202020204" pitchFamily="34" charset="0"/>
                <a:cs typeface="Arial" panose="020B0604020202020204" pitchFamily="34" charset="0"/>
              </a:rPr>
              <a:t>β</a:t>
            </a: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scales are 0~3 in Random Regular Model </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 To simplify parameters, scales are adjusted from 0 to 1</a:t>
            </a: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Calculating persuasion and compromise probabilities in layer A </a:t>
            </a:r>
          </a:p>
          <a:p>
            <a:pPr lvl="0">
              <a:spcBef>
                <a:spcPts val="600"/>
              </a:spcBef>
              <a:buClr>
                <a:srgbClr val="004098"/>
              </a:buClr>
              <a:buSzPct val="100000"/>
            </a:pPr>
            <a:r>
              <a:rPr lang="en-US" altLang="zh-CN" b="1" dirty="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In layer A dynamics, when two nodes are connected, probability p and q are applied.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spc="-50" dirty="0">
                <a:solidFill>
                  <a:srgbClr val="000000"/>
                </a:solidFill>
                <a:latin typeface="Arial" panose="020B0604020202020204" pitchFamily="34" charset="0"/>
                <a:cs typeface="Arial" panose="020B0604020202020204" pitchFamily="34" charset="0"/>
              </a:rPr>
              <a:t>To simplify dynamics, the probability would be calculated that each node change its </a:t>
            </a:r>
            <a:r>
              <a:rPr lang="en-US" altLang="zh-CN" spc="-50" dirty="0" smtClean="0">
                <a:solidFill>
                  <a:srgbClr val="000000"/>
                </a:solidFill>
                <a:latin typeface="Arial" panose="020B0604020202020204" pitchFamily="34" charset="0"/>
                <a:cs typeface="Arial" panose="020B0604020202020204" pitchFamily="34" charset="0"/>
              </a:rPr>
              <a:t>state</a:t>
            </a: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Changing Network structures : RR </a:t>
            </a:r>
            <a:r>
              <a:rPr lang="en-US" altLang="zh-CN" b="1" dirty="0">
                <a:solidFill>
                  <a:srgbClr val="000000"/>
                </a:solidFill>
                <a:latin typeface="Arial" panose="020B0604020202020204" pitchFamily="34" charset="0"/>
                <a:ea typeface="等线" panose="02010600030101010101" pitchFamily="2" charset="-122"/>
                <a:cs typeface="Arial" panose="020B0604020202020204" pitchFamily="34" charset="0"/>
              </a:rPr>
              <a:t>→ BA</a:t>
            </a:r>
            <a:endParaRPr lang="en-US" altLang="zh-CN" b="1" dirty="0">
              <a:solidFill>
                <a:srgbClr val="000000"/>
              </a:solidFill>
              <a:latin typeface="Arial" panose="020B0604020202020204" pitchFamily="34" charset="0"/>
              <a:cs typeface="Arial" panose="020B0604020202020204" pitchFamily="34" charset="0"/>
            </a:endParaRP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As future work, the key nodes and edges are investigated</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In order to have different centralities on each node,  BA network would be </a:t>
            </a:r>
            <a:r>
              <a:rPr lang="en-US" altLang="zh-CN" dirty="0" smtClean="0">
                <a:solidFill>
                  <a:srgbClr val="000000"/>
                </a:solidFill>
                <a:latin typeface="Arial" panose="020B0604020202020204" pitchFamily="34" charset="0"/>
                <a:cs typeface="Arial" panose="020B0604020202020204" pitchFamily="34" charset="0"/>
              </a:rPr>
              <a:t>applied</a:t>
            </a:r>
          </a:p>
          <a:p>
            <a:pPr marL="228600" lvl="0" indent="-228600">
              <a:spcBef>
                <a:spcPts val="600"/>
              </a:spcBef>
              <a:buClr>
                <a:srgbClr val="004098"/>
              </a:buClr>
              <a:buSzPct val="100000"/>
              <a:buFont typeface="Calibri" panose="020F0502020204030204" pitchFamily="34" charset="0"/>
              <a:buChar char="▪"/>
            </a:pPr>
            <a:r>
              <a:rPr lang="en-US" altLang="zh-CN" b="1" dirty="0">
                <a:solidFill>
                  <a:srgbClr val="000000"/>
                </a:solidFill>
                <a:latin typeface="Arial" panose="020B0604020202020204" pitchFamily="34" charset="0"/>
                <a:cs typeface="Arial" panose="020B0604020202020204" pitchFamily="34" charset="0"/>
              </a:rPr>
              <a:t>Considering Dynamics </a:t>
            </a:r>
            <a:r>
              <a:rPr lang="en-US" altLang="zh-CN" b="1" dirty="0" smtClean="0">
                <a:solidFill>
                  <a:srgbClr val="000000"/>
                </a:solidFill>
                <a:latin typeface="Arial" panose="020B0604020202020204" pitchFamily="34" charset="0"/>
                <a:cs typeface="Arial" panose="020B0604020202020204" pitchFamily="34" charset="0"/>
              </a:rPr>
              <a:t>order as updating rule </a:t>
            </a:r>
            <a:r>
              <a:rPr lang="en-US" altLang="zh-CN" b="1" dirty="0">
                <a:solidFill>
                  <a:srgbClr val="000000"/>
                </a:solidFill>
                <a:latin typeface="Arial" panose="020B0604020202020204" pitchFamily="34" charset="0"/>
                <a:cs typeface="Arial" panose="020B0604020202020204" pitchFamily="34" charset="0"/>
              </a:rPr>
              <a:t>: Step by step  vs  Simultaneous</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 </a:t>
            </a:r>
            <a:r>
              <a:rPr lang="en-US" altLang="zh-CN" dirty="0" smtClean="0">
                <a:solidFill>
                  <a:srgbClr val="000000"/>
                </a:solidFill>
                <a:latin typeface="Arial" panose="020B0604020202020204" pitchFamily="34" charset="0"/>
                <a:cs typeface="Arial" panose="020B0604020202020204" pitchFamily="34" charset="0"/>
              </a:rPr>
              <a:t>In previous research, node states were updated by sequential updating rule.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(First,  states of nodes in layer A were updated step by step. After that, state of </a:t>
            </a:r>
          </a:p>
          <a:p>
            <a:pPr lvl="0">
              <a:spcBef>
                <a:spcPts val="600"/>
              </a:spcBef>
              <a:buClr>
                <a:srgbClr val="004098"/>
              </a:buClr>
              <a:buSzPct val="100000"/>
            </a:pP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      nodes in layer B were updated step by step)</a:t>
            </a:r>
          </a:p>
          <a:p>
            <a:pPr lvl="0">
              <a:spcBef>
                <a:spcPts val="6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a:t>
            </a:r>
            <a:r>
              <a:rPr lang="en-US" altLang="zh-CN" dirty="0">
                <a:solidFill>
                  <a:srgbClr val="000000"/>
                </a:solidFill>
                <a:latin typeface="Arial" panose="020B0604020202020204" pitchFamily="34" charset="0"/>
                <a:cs typeface="Arial" panose="020B0604020202020204" pitchFamily="34" charset="0"/>
              </a:rPr>
              <a:t>- </a:t>
            </a:r>
            <a:r>
              <a:rPr lang="en-US" altLang="zh-CN" dirty="0" smtClean="0">
                <a:solidFill>
                  <a:srgbClr val="000000"/>
                </a:solidFill>
                <a:latin typeface="Arial" panose="020B0604020202020204" pitchFamily="34" charset="0"/>
                <a:cs typeface="Arial" panose="020B0604020202020204" pitchFamily="34" charset="0"/>
              </a:rPr>
              <a:t>For model generalization, simultaneous updating rule would be considered.</a:t>
            </a:r>
            <a:endParaRPr lang="en-US" altLang="zh-CN" b="1"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638437810"/>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Adjusting Parameter value scale</a:t>
            </a:r>
            <a:endParaRPr lang="zh-CN" altLang="en-US" sz="2800" dirty="0"/>
          </a:p>
        </p:txBody>
      </p:sp>
      <mc:AlternateContent xmlns:mc="http://schemas.openxmlformats.org/markup-compatibility/2006" xmlns:a14="http://schemas.microsoft.com/office/drawing/2010/main">
        <mc:Choice Requires="a14">
          <p:graphicFrame>
            <p:nvGraphicFramePr>
              <p:cNvPr id="14" name="표 13"/>
              <p:cNvGraphicFramePr>
                <a:graphicFrameLocks noGrp="1"/>
              </p:cNvGraphicFramePr>
              <p:nvPr>
                <p:extLst>
                  <p:ext uri="{D42A27DB-BD31-4B8C-83A1-F6EECF244321}">
                    <p14:modId xmlns:p14="http://schemas.microsoft.com/office/powerpoint/2010/main" val="740274106"/>
                  </p:ext>
                </p:extLst>
              </p:nvPr>
            </p:nvGraphicFramePr>
            <p:xfrm>
              <a:off x="143754" y="1673466"/>
              <a:ext cx="8871292" cy="4203459"/>
            </p:xfrm>
            <a:graphic>
              <a:graphicData uri="http://schemas.openxmlformats.org/drawingml/2006/table">
                <a:tbl>
                  <a:tblPr firstRow="1" firstCol="1" bandRow="1">
                    <a:tableStyleId>{5940675A-B579-460E-94D1-54222C63F5DA}</a:tableStyleId>
                  </a:tblPr>
                  <a:tblGrid>
                    <a:gridCol w="694446">
                      <a:extLst>
                        <a:ext uri="{9D8B030D-6E8A-4147-A177-3AD203B41FA5}">
                          <a16:colId xmlns:a16="http://schemas.microsoft.com/office/drawing/2014/main" val="2985375347"/>
                        </a:ext>
                      </a:extLst>
                    </a:gridCol>
                    <a:gridCol w="3283857">
                      <a:extLst>
                        <a:ext uri="{9D8B030D-6E8A-4147-A177-3AD203B41FA5}">
                          <a16:colId xmlns:a16="http://schemas.microsoft.com/office/drawing/2014/main" val="3760701413"/>
                        </a:ext>
                      </a:extLst>
                    </a:gridCol>
                    <a:gridCol w="4892989">
                      <a:extLst>
                        <a:ext uri="{9D8B030D-6E8A-4147-A177-3AD203B41FA5}">
                          <a16:colId xmlns:a16="http://schemas.microsoft.com/office/drawing/2014/main" val="2190127685"/>
                        </a:ext>
                      </a:extLst>
                    </a:gridCol>
                  </a:tblGrid>
                  <a:tr h="553897">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Div.</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Previous model</a:t>
                          </a:r>
                          <a:endParaRPr kumimoji="0" lang="zh-CN" altLang="en-US" sz="1200" b="0" i="0" u="none" strike="noStrike" kern="1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600" kern="100" dirty="0" smtClean="0">
                              <a:effectLst/>
                              <a:latin typeface="Arial" panose="020B0604020202020204" pitchFamily="34" charset="0"/>
                              <a:ea typeface="+mj-ea"/>
                              <a:cs typeface="Arial" panose="020B0604020202020204" pitchFamily="34" charset="0"/>
                            </a:rPr>
                            <a:t>Adjusting parameter value</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tc>
                    <a:extLst>
                      <a:ext uri="{0D108BD9-81ED-4DB2-BD59-A6C34878D82A}">
                        <a16:rowId xmlns:a16="http://schemas.microsoft.com/office/drawing/2014/main" val="225861657"/>
                      </a:ext>
                    </a:extLst>
                  </a:tr>
                  <a:tr h="1489579">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A</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Aft>
                              <a:spcPts val="0"/>
                            </a:spcAft>
                          </a:pPr>
                          <a:r>
                            <a:rPr lang="en-US" altLang="zh-CN" sz="1400" kern="100" dirty="0" smtClean="0">
                              <a:solidFill>
                                <a:schemeClr val="tx1"/>
                              </a:solidFill>
                              <a:effectLst/>
                              <a:latin typeface="Arial" panose="020B0604020202020204" pitchFamily="34" charset="0"/>
                              <a:ea typeface="+mn-ea"/>
                              <a:cs typeface="Arial" panose="020B0604020202020204" pitchFamily="34" charset="0"/>
                            </a:rPr>
                            <a:t>Persuasion :</a:t>
                          </a:r>
                          <a:r>
                            <a:rPr lang="en-US" altLang="zh-CN" sz="1400" kern="100" baseline="0" dirty="0" smtClean="0">
                              <a:solidFill>
                                <a:schemeClr val="tx1"/>
                              </a:solidFill>
                              <a:effectLst/>
                              <a:latin typeface="Arial" panose="020B0604020202020204" pitchFamily="34" charset="0"/>
                              <a:ea typeface="+mn-ea"/>
                              <a:cs typeface="Arial" panose="020B0604020202020204" pitchFamily="34" charset="0"/>
                            </a:rPr>
                            <a:t> p (0 </a:t>
                          </a:r>
                          <a14:m>
                            <m:oMath xmlns:m="http://schemas.openxmlformats.org/officeDocument/2006/math">
                              <m:r>
                                <a:rPr lang="zh-CN" altLang="en-US" sz="1600" kern="1200" smtClean="0">
                                  <a:solidFill>
                                    <a:schemeClr val="tx1"/>
                                  </a:solidFill>
                                  <a:latin typeface="Cambria Math" panose="02040503050406030204" pitchFamily="18" charset="0"/>
                                  <a:ea typeface="+mn-ea"/>
                                  <a:cs typeface="+mn-cs"/>
                                </a:rPr>
                                <m:t>≤</m:t>
                              </m:r>
                            </m:oMath>
                          </a14:m>
                          <a:r>
                            <a:rPr lang="en-US" altLang="zh-CN" sz="1400" kern="100" baseline="0" dirty="0" smtClean="0">
                              <a:solidFill>
                                <a:schemeClr val="tx1"/>
                              </a:solidFill>
                              <a:effectLst/>
                              <a:latin typeface="Arial" panose="020B0604020202020204" pitchFamily="34" charset="0"/>
                              <a:ea typeface="+mn-ea"/>
                              <a:cs typeface="Arial" panose="020B0604020202020204" pitchFamily="34" charset="0"/>
                            </a:rPr>
                            <a:t> p </a:t>
                          </a:r>
                          <a14:m>
                            <m:oMath xmlns:m="http://schemas.openxmlformats.org/officeDocument/2006/math">
                              <m:r>
                                <a:rPr lang="zh-CN" altLang="en-US" sz="1400" smtClean="0">
                                  <a:latin typeface="Cambria Math" panose="02040503050406030204" pitchFamily="18" charset="0"/>
                                </a:rPr>
                                <m:t>≤</m:t>
                              </m:r>
                            </m:oMath>
                          </a14:m>
                          <a:r>
                            <a:rPr lang="en-US" altLang="zh-CN" sz="1400" kern="100" baseline="0" dirty="0" smtClean="0">
                              <a:solidFill>
                                <a:schemeClr val="tx1"/>
                              </a:solidFill>
                              <a:effectLst/>
                              <a:latin typeface="Arial" panose="020B0604020202020204" pitchFamily="34" charset="0"/>
                              <a:ea typeface="+mn-ea"/>
                              <a:cs typeface="Arial" panose="020B0604020202020204" pitchFamily="34" charset="0"/>
                            </a:rPr>
                            <a:t> 1)</a:t>
                          </a:r>
                        </a:p>
                        <a:p>
                          <a:pPr algn="ctr">
                            <a:spcAft>
                              <a:spcPts val="0"/>
                            </a:spcAft>
                          </a:pPr>
                          <a:r>
                            <a:rPr lang="en-US" altLang="zh-CN" sz="1400" kern="100" baseline="0" dirty="0" smtClean="0">
                              <a:solidFill>
                                <a:schemeClr val="tx1"/>
                              </a:solidFill>
                              <a:effectLst/>
                              <a:latin typeface="Arial" panose="020B0604020202020204" pitchFamily="34" charset="0"/>
                              <a:ea typeface="+mn-ea"/>
                              <a:cs typeface="Arial" panose="020B0604020202020204" pitchFamily="34" charset="0"/>
                            </a:rPr>
                            <a:t>Compromise : q</a:t>
                          </a:r>
                          <a:endParaRPr lang="en-US" altLang="zh-CN" sz="1400" kern="100" dirty="0" smtClean="0">
                            <a:solidFill>
                              <a:schemeClr val="tx1"/>
                            </a:solidFill>
                            <a:effectLst/>
                            <a:latin typeface="Arial" panose="020B0604020202020204" pitchFamily="34" charset="0"/>
                            <a:ea typeface="+mn-ea"/>
                            <a:cs typeface="Arial" panose="020B0604020202020204" pitchFamily="34" charset="0"/>
                          </a:endParaRPr>
                        </a:p>
                        <a:p>
                          <a:pPr algn="ctr">
                            <a:spcAft>
                              <a:spcPts val="0"/>
                            </a:spcAft>
                          </a:pPr>
                          <a:r>
                            <a:rPr lang="en-US" altLang="zh-CN" sz="1400" kern="100" dirty="0" smtClean="0">
                              <a:solidFill>
                                <a:schemeClr val="tx1"/>
                              </a:solidFill>
                              <a:effectLst/>
                              <a:latin typeface="Arial" panose="020B0604020202020204" pitchFamily="34" charset="0"/>
                              <a:ea typeface="+mn-ea"/>
                              <a:cs typeface="Arial" panose="020B0604020202020204" pitchFamily="34" charset="0"/>
                            </a:rPr>
                            <a:t>p + q = 1</a:t>
                          </a:r>
                          <a:endParaRPr lang="zh-CN" altLang="zh-CN" sz="1400" kern="100" dirty="0" smtClean="0">
                            <a:solidFill>
                              <a:schemeClr val="tx1"/>
                            </a:solidFill>
                            <a:effectLst/>
                            <a:latin typeface="Arial" panose="020B0604020202020204" pitchFamily="34" charset="0"/>
                            <a:ea typeface="+mn-ea"/>
                            <a:cs typeface="Arial" panose="020B0604020202020204" pitchFamily="34" charset="0"/>
                          </a:endParaRPr>
                        </a:p>
                        <a:p>
                          <a:pPr algn="ctr">
                            <a:spcAft>
                              <a:spcPts val="0"/>
                            </a:spcAft>
                          </a:pPr>
                          <a:r>
                            <a:rPr lang="en-US" altLang="zh-CN" sz="1400" kern="100" dirty="0" smtClean="0">
                              <a:solidFill>
                                <a:schemeClr val="tx1"/>
                              </a:solidFill>
                              <a:effectLst/>
                              <a:latin typeface="Arial" panose="020B0604020202020204" pitchFamily="34" charset="0"/>
                              <a:ea typeface="+mn-ea"/>
                              <a:cs typeface="Arial" panose="020B0604020202020204" pitchFamily="34" charset="0"/>
                            </a:rPr>
                            <a:t>γ = p / q   </a:t>
                          </a:r>
                        </a:p>
                        <a:p>
                          <a:pPr algn="ctr">
                            <a:spcAft>
                              <a:spcPts val="0"/>
                            </a:spcAft>
                          </a:pPr>
                          <a:r>
                            <a:rPr lang="en-US" altLang="zh-CN" sz="1400" kern="100" dirty="0" smtClean="0">
                              <a:solidFill>
                                <a:schemeClr val="tx1"/>
                              </a:solidFill>
                              <a:effectLst/>
                              <a:latin typeface="Arial" panose="020B0604020202020204" pitchFamily="34" charset="0"/>
                              <a:ea typeface="+mn-ea"/>
                              <a:cs typeface="Arial" panose="020B0604020202020204" pitchFamily="34" charset="0"/>
                            </a:rPr>
                            <a:t>(</a:t>
                          </a:r>
                          <a:r>
                            <a:rPr lang="zh-CN" altLang="zh-CN" sz="1400" kern="100" dirty="0" smtClean="0">
                              <a:solidFill>
                                <a:schemeClr val="tx1"/>
                              </a:solidFill>
                              <a:effectLst/>
                              <a:latin typeface="Arial" panose="020B0604020202020204" pitchFamily="34" charset="0"/>
                              <a:ea typeface="+mn-ea"/>
                              <a:cs typeface="Arial" panose="020B0604020202020204" pitchFamily="34" charset="0"/>
                            </a:rPr>
                            <a:t>γ </a:t>
                          </a:r>
                          <a:r>
                            <a:rPr lang="en-US" altLang="zh-CN" sz="1400" kern="100" dirty="0" smtClean="0">
                              <a:solidFill>
                                <a:schemeClr val="tx1"/>
                              </a:solidFill>
                              <a:effectLst/>
                              <a:latin typeface="Arial" panose="020B0604020202020204" pitchFamily="34" charset="0"/>
                              <a:ea typeface="+mn-ea"/>
                              <a:cs typeface="Arial" panose="020B0604020202020204" pitchFamily="34" charset="0"/>
                            </a:rPr>
                            <a:t>stands for reinforcement)</a:t>
                          </a:r>
                          <a:endParaRPr lang="zh-CN" altLang="zh-CN" sz="1400" kern="100" dirty="0" smtClean="0">
                            <a:solidFill>
                              <a:schemeClr val="tx1"/>
                            </a:solidFill>
                            <a:effectLst/>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Using</a:t>
                          </a:r>
                          <a:r>
                            <a:rPr lang="en-US" sz="1400" kern="100" baseline="0" dirty="0" smtClean="0">
                              <a:effectLst/>
                              <a:latin typeface="Arial" panose="020B0604020202020204" pitchFamily="34" charset="0"/>
                              <a:ea typeface="+mj-ea"/>
                              <a:cs typeface="Arial" panose="020B0604020202020204" pitchFamily="34" charset="0"/>
                            </a:rPr>
                            <a:t> p</a:t>
                          </a:r>
                        </a:p>
                        <a:p>
                          <a:pPr marL="0" indent="0" algn="ctr">
                            <a:spcAft>
                              <a:spcPts val="0"/>
                            </a:spcAft>
                            <a:buFontTx/>
                            <a:buNone/>
                          </a:pPr>
                          <a:r>
                            <a:rPr lang="en-US" sz="1400" kern="100" baseline="0" dirty="0" smtClean="0">
                              <a:effectLst/>
                              <a:latin typeface="Arial" panose="020B0604020202020204" pitchFamily="34" charset="0"/>
                              <a:ea typeface="+mj-ea"/>
                              <a:cs typeface="Arial" panose="020B0604020202020204" pitchFamily="34" charset="0"/>
                            </a:rPr>
                            <a:t>-Proportional relation with </a:t>
                          </a:r>
                          <a:r>
                            <a:rPr lang="el-GR" sz="1400" kern="100" baseline="0" dirty="0" smtClean="0">
                              <a:effectLst/>
                              <a:latin typeface="Arial" panose="020B0604020202020204" pitchFamily="34" charset="0"/>
                              <a:ea typeface="+mj-ea"/>
                              <a:cs typeface="Arial" panose="020B0604020202020204" pitchFamily="34" charset="0"/>
                            </a:rPr>
                            <a:t>γ</a:t>
                          </a:r>
                          <a:endParaRPr lang="en-US" sz="1400" kern="100" dirty="0" smtClean="0">
                            <a:effectLst/>
                            <a:latin typeface="Arial" panose="020B0604020202020204" pitchFamily="34" charset="0"/>
                            <a:ea typeface="+mj-ea"/>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683146"/>
                      </a:ext>
                    </a:extLst>
                  </a:tr>
                  <a:tr h="2159983">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B</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just">
                            <a:spcAft>
                              <a:spcPts val="0"/>
                            </a:spcAft>
                          </a:pPr>
                          <a14:m>
                            <m:oMathPara xmlns:m="http://schemas.openxmlformats.org/officeDocument/2006/math">
                              <m:oMathParaPr>
                                <m:jc m:val="centerGroup"/>
                              </m:oMathParaPr>
                              <m:oMath xmlns:m="http://schemas.openxmlformats.org/officeDocument/2006/math">
                                <m:sSub>
                                  <m:sSubPr>
                                    <m:ctrlPr>
                                      <a:rPr lang="zh-CN" altLang="en-US" sz="1600" i="1" kern="1200" smtClean="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𝑃</m:t>
                                    </m:r>
                                  </m:e>
                                  <m:sub>
                                    <m:r>
                                      <a:rPr lang="zh-CN" altLang="en-US" sz="1600" i="1" kern="1200">
                                        <a:solidFill>
                                          <a:schemeClr val="tx1"/>
                                        </a:solidFill>
                                        <a:latin typeface="Cambria Math" panose="02040503050406030204" pitchFamily="18" charset="0"/>
                                        <a:ea typeface="+mn-ea"/>
                                        <a:cs typeface="+mn-cs"/>
                                      </a:rPr>
                                      <m:t>𝐵</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p>
                                  <m:sSupPr>
                                    <m:ctrlPr>
                                      <a:rPr lang="zh-CN" altLang="en-US" sz="1600" i="1" kern="1200">
                                        <a:solidFill>
                                          <a:schemeClr val="tx1"/>
                                        </a:solidFill>
                                        <a:latin typeface="Cambria Math" panose="02040503050406030204" pitchFamily="18" charset="0"/>
                                        <a:ea typeface="+mn-ea"/>
                                        <a:cs typeface="+mn-cs"/>
                                      </a:rPr>
                                    </m:ctrlPr>
                                  </m:sSupPr>
                                  <m:e>
                                    <m:d>
                                      <m:dPr>
                                        <m:ctrlPr>
                                          <a:rPr lang="zh-CN" altLang="en-US" sz="1600" i="1" kern="1200">
                                            <a:solidFill>
                                              <a:schemeClr val="tx1"/>
                                            </a:solidFill>
                                            <a:latin typeface="Cambria Math" panose="02040503050406030204" pitchFamily="18" charset="0"/>
                                            <a:ea typeface="+mn-ea"/>
                                            <a:cs typeface="+mn-cs"/>
                                          </a:rPr>
                                        </m:ctrlPr>
                                      </m:dPr>
                                      <m:e>
                                        <m:f>
                                          <m:fPr>
                                            <m:ctrlPr>
                                              <a:rPr lang="zh-CN" altLang="en-US" sz="1600" i="1" kern="1200">
                                                <a:solidFill>
                                                  <a:schemeClr val="tx1"/>
                                                </a:solidFill>
                                                <a:latin typeface="Cambria Math" panose="02040503050406030204" pitchFamily="18" charset="0"/>
                                                <a:ea typeface="+mn-ea"/>
                                                <a:cs typeface="+mn-cs"/>
                                              </a:rPr>
                                            </m:ctrlPr>
                                          </m:fPr>
                                          <m:num>
                                            <m:sSup>
                                              <m:sSupPr>
                                                <m:ctrlPr>
                                                  <a:rPr lang="zh-CN" altLang="en-US" sz="1600" i="1" kern="1200">
                                                    <a:solidFill>
                                                      <a:schemeClr val="tx1"/>
                                                    </a:solidFill>
                                                    <a:latin typeface="Cambria Math" panose="02040503050406030204" pitchFamily="18" charset="0"/>
                                                    <a:ea typeface="+mn-ea"/>
                                                    <a:cs typeface="+mn-cs"/>
                                                  </a:rPr>
                                                </m:ctrlPr>
                                              </m:sSupPr>
                                              <m:e>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num>
                                          <m:den>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𝑖</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𝑒</m:t>
                                                </m:r>
                                              </m:e>
                                              <m:sub>
                                                <m:r>
                                                  <a:rPr lang="zh-CN" altLang="en-US" sz="1600" i="1" kern="1200">
                                                    <a:solidFill>
                                                      <a:schemeClr val="tx1"/>
                                                    </a:solidFill>
                                                    <a:latin typeface="Cambria Math" panose="02040503050406030204" pitchFamily="18" charset="0"/>
                                                    <a:ea typeface="+mn-ea"/>
                                                    <a:cs typeface="+mn-cs"/>
                                                  </a:rPr>
                                                  <m:t>𝑖</m:t>
                                                </m:r>
                                              </m:sub>
                                            </m:sSub>
                                          </m:den>
                                        </m:f>
                                      </m:e>
                                    </m:d>
                                  </m:e>
                                  <m:sup>
                                    <m:r>
                                      <a:rPr lang="zh-CN" altLang="en-US" sz="1600" i="1" kern="1200">
                                        <a:solidFill>
                                          <a:schemeClr val="tx1"/>
                                        </a:solidFill>
                                        <a:latin typeface="Cambria Math" panose="02040503050406030204" pitchFamily="18" charset="0"/>
                                        <a:ea typeface="+mn-ea"/>
                                        <a:cs typeface="+mn-cs"/>
                                      </a:rPr>
                                      <m:t>𝛽</m:t>
                                    </m:r>
                                  </m:sup>
                                </m:sSup>
                              </m:oMath>
                            </m:oMathPara>
                          </a14:m>
                          <a:endParaRPr lang="en-US" altLang="zh-CN" sz="1400" kern="100" dirty="0" smtClean="0">
                            <a:effectLst/>
                            <a:latin typeface="Arial" panose="020B0604020202020204" pitchFamily="34" charset="0"/>
                            <a:ea typeface="+mj-ea"/>
                            <a:cs typeface="Arial" panose="020B0604020202020204" pitchFamily="34" charset="0"/>
                          </a:endParaRPr>
                        </a:p>
                        <a:p>
                          <a:pPr algn="just">
                            <a:spcAft>
                              <a:spcPts val="0"/>
                            </a:spcAft>
                          </a:pPr>
                          <a:endParaRPr lang="en-US" altLang="zh-CN" sz="1400" kern="100" dirty="0" smtClean="0">
                            <a:effectLst/>
                            <a:latin typeface="Arial" panose="020B0604020202020204" pitchFamily="34" charset="0"/>
                            <a:ea typeface="+mj-ea"/>
                            <a:cs typeface="Arial" panose="020B0604020202020204" pitchFamily="34" charset="0"/>
                          </a:endParaRPr>
                        </a:p>
                        <a:p>
                          <a:pPr algn="just">
                            <a:spcAft>
                              <a:spcPts val="0"/>
                            </a:spcAft>
                          </a:pPr>
                          <a:r>
                            <a:rPr lang="en-US" altLang="zh-CN" sz="1400" kern="100" dirty="0" smtClean="0">
                              <a:effectLst/>
                              <a:latin typeface="Arial" panose="020B0604020202020204" pitchFamily="34" charset="0"/>
                              <a:ea typeface="+mj-ea"/>
                              <a:cs typeface="Arial" panose="020B0604020202020204" pitchFamily="34" charset="0"/>
                            </a:rPr>
                            <a:t>   </a:t>
                          </a:r>
                          <a:r>
                            <a:rPr lang="el-GR" altLang="zh-CN" sz="1400" kern="100" dirty="0" smtClean="0">
                              <a:effectLst/>
                              <a:latin typeface="Arial" panose="020B0604020202020204" pitchFamily="34" charset="0"/>
                              <a:ea typeface="+mj-ea"/>
                              <a:cs typeface="Arial" panose="020B0604020202020204" pitchFamily="34" charset="0"/>
                            </a:rPr>
                            <a:t>β</a:t>
                          </a:r>
                          <a:r>
                            <a:rPr lang="en-US" altLang="zh-CN" sz="1400" kern="100" baseline="0" dirty="0" smtClean="0">
                              <a:effectLst/>
                              <a:latin typeface="Arial" panose="020B0604020202020204" pitchFamily="34" charset="0"/>
                              <a:ea typeface="+mj-ea"/>
                              <a:cs typeface="Arial" panose="020B0604020202020204" pitchFamily="34" charset="0"/>
                            </a:rPr>
                            <a:t> </a:t>
                          </a:r>
                          <a14:m>
                            <m:oMath xmlns:m="http://schemas.openxmlformats.org/officeDocument/2006/math">
                              <m:r>
                                <a:rPr lang="zh-CN" altLang="en-US" sz="1600" kern="1200" smtClean="0">
                                  <a:solidFill>
                                    <a:schemeClr val="tx1"/>
                                  </a:solidFill>
                                  <a:latin typeface="Cambria Math" panose="02040503050406030204" pitchFamily="18" charset="0"/>
                                  <a:ea typeface="+mn-ea"/>
                                  <a:cs typeface="+mn-cs"/>
                                </a:rPr>
                                <m:t>≥</m:t>
                              </m:r>
                            </m:oMath>
                          </a14:m>
                          <a:r>
                            <a:rPr lang="en-US" altLang="zh-CN" sz="1400" kern="100" dirty="0" smtClean="0">
                              <a:effectLst/>
                              <a:latin typeface="Arial" panose="020B0604020202020204" pitchFamily="34" charset="0"/>
                              <a:ea typeface="+mj-ea"/>
                              <a:cs typeface="Arial" panose="020B0604020202020204" pitchFamily="34" charset="0"/>
                            </a:rPr>
                            <a:t>0, </a:t>
                          </a:r>
                        </a:p>
                        <a:p>
                          <a:pPr algn="just">
                            <a:spcAft>
                              <a:spcPts val="0"/>
                            </a:spcAft>
                          </a:pPr>
                          <a:endParaRPr lang="en-US" altLang="zh-CN" sz="1400" kern="100" dirty="0" smtClean="0">
                            <a:effectLst/>
                            <a:latin typeface="Arial" panose="020B0604020202020204" pitchFamily="34" charset="0"/>
                            <a:ea typeface="+mj-ea"/>
                            <a:cs typeface="Arial" panose="020B0604020202020204" pitchFamily="34" charset="0"/>
                          </a:endParaRPr>
                        </a:p>
                        <a:p>
                          <a:pPr algn="just">
                            <a:spcAft>
                              <a:spcPts val="0"/>
                            </a:spcAft>
                          </a:pPr>
                          <a:r>
                            <a:rPr lang="en-US" altLang="zh-CN" sz="1400" kern="100" dirty="0" smtClean="0">
                              <a:effectLst/>
                              <a:latin typeface="Arial" panose="020B0604020202020204" pitchFamily="34" charset="0"/>
                              <a:ea typeface="+mj-ea"/>
                              <a:cs typeface="Arial" panose="020B0604020202020204" pitchFamily="34" charset="0"/>
                            </a:rPr>
                            <a:t>   As </a:t>
                          </a:r>
                          <a:r>
                            <a:rPr lang="el-GR" altLang="zh-CN" sz="1400" kern="100" dirty="0" smtClean="0">
                              <a:effectLst/>
                              <a:latin typeface="Arial" panose="020B0604020202020204" pitchFamily="34" charset="0"/>
                              <a:ea typeface="+mj-ea"/>
                              <a:cs typeface="Arial" panose="020B0604020202020204" pitchFamily="34" charset="0"/>
                            </a:rPr>
                            <a:t>β</a:t>
                          </a:r>
                          <a:r>
                            <a:rPr lang="en-US" altLang="zh-CN" sz="1400" kern="100" dirty="0" smtClean="0">
                              <a:effectLst/>
                              <a:latin typeface="Arial" panose="020B0604020202020204" pitchFamily="34" charset="0"/>
                              <a:ea typeface="+mj-ea"/>
                              <a:cs typeface="Arial" panose="020B0604020202020204" pitchFamily="34" charset="0"/>
                            </a:rPr>
                            <a:t> increases, volatility decreases</a:t>
                          </a:r>
                          <a:endParaRPr lang="zh-CN" sz="1400" kern="100" dirty="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altLang="en-US" sz="1600" i="1" kern="1200" smtClean="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𝑃</m:t>
                                    </m:r>
                                  </m:e>
                                  <m:sub>
                                    <m:r>
                                      <a:rPr lang="zh-CN" altLang="en-US" sz="1600" i="1" kern="1200">
                                        <a:solidFill>
                                          <a:schemeClr val="tx1"/>
                                        </a:solidFill>
                                        <a:latin typeface="Cambria Math" panose="02040503050406030204" pitchFamily="18" charset="0"/>
                                        <a:ea typeface="+mn-ea"/>
                                        <a:cs typeface="+mn-cs"/>
                                      </a:rPr>
                                      <m:t>𝐵</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r>
                                  <a:rPr lang="zh-CN" altLang="en-US" sz="1600" i="0" smtClean="0">
                                    <a:latin typeface="Cambria Math" panose="02040503050406030204" pitchFamily="18" charset="0"/>
                                  </a:rPr>
                                  <m:t>=</m:t>
                                </m:r>
                                <m:d>
                                  <m:dPr>
                                    <m:endChr m:val=""/>
                                    <m:ctrlPr>
                                      <a:rPr lang="zh-CN" altLang="en-US" sz="1600" i="1" kern="1200" smtClean="0">
                                        <a:solidFill>
                                          <a:schemeClr val="tx1"/>
                                        </a:solidFill>
                                        <a:latin typeface="Cambria Math" panose="02040503050406030204" pitchFamily="18" charset="0"/>
                                        <a:ea typeface="+mn-ea"/>
                                        <a:cs typeface="+mn-cs"/>
                                      </a:rPr>
                                    </m:ctrlPr>
                                  </m:dPr>
                                  <m:e>
                                    <m:m>
                                      <m:mPr>
                                        <m:mcs>
                                          <m:mc>
                                            <m:mcPr>
                                              <m:count m:val="1"/>
                                              <m:mcJc m:val="center"/>
                                            </m:mcPr>
                                          </m:mc>
                                        </m:mcs>
                                        <m:ctrlPr>
                                          <a:rPr lang="zh-CN" altLang="en-US" sz="1600" i="1" kern="1200">
                                            <a:solidFill>
                                              <a:schemeClr val="tx1"/>
                                            </a:solidFill>
                                            <a:latin typeface="Cambria Math" panose="02040503050406030204" pitchFamily="18" charset="0"/>
                                            <a:ea typeface="+mn-ea"/>
                                            <a:cs typeface="+mn-cs"/>
                                          </a:rPr>
                                        </m:ctrlPr>
                                      </m:mPr>
                                      <m:mr>
                                        <m:e>
                                          <m:sSup>
                                            <m:sSupPr>
                                              <m:ctrlPr>
                                                <a:rPr lang="zh-CN" altLang="en-US" sz="1600" i="1" kern="1200">
                                                  <a:solidFill>
                                                    <a:schemeClr val="tx1"/>
                                                  </a:solidFill>
                                                  <a:latin typeface="Cambria Math" panose="02040503050406030204" pitchFamily="18" charset="0"/>
                                                  <a:ea typeface="+mn-ea"/>
                                                  <a:cs typeface="+mn-cs"/>
                                                </a:rPr>
                                              </m:ctrlPr>
                                            </m:sSupPr>
                                            <m:e>
                                              <m:d>
                                                <m:dPr>
                                                  <m:ctrlPr>
                                                    <a:rPr lang="zh-CN" altLang="en-US" sz="1600" i="1" kern="1200">
                                                      <a:solidFill>
                                                        <a:schemeClr val="tx1"/>
                                                      </a:solidFill>
                                                      <a:latin typeface="Cambria Math" panose="02040503050406030204" pitchFamily="18" charset="0"/>
                                                      <a:ea typeface="+mn-ea"/>
                                                      <a:cs typeface="+mn-cs"/>
                                                    </a:rPr>
                                                  </m:ctrlPr>
                                                </m:dPr>
                                                <m:e>
                                                  <m:f>
                                                    <m:fPr>
                                                      <m:ctrlPr>
                                                        <a:rPr lang="zh-CN" altLang="en-US" sz="1600" i="1" kern="1200">
                                                          <a:solidFill>
                                                            <a:schemeClr val="tx1"/>
                                                          </a:solidFill>
                                                          <a:latin typeface="Cambria Math" panose="02040503050406030204" pitchFamily="18" charset="0"/>
                                                          <a:ea typeface="+mn-ea"/>
                                                          <a:cs typeface="+mn-cs"/>
                                                        </a:rPr>
                                                      </m:ctrlPr>
                                                    </m:fPr>
                                                    <m:num>
                                                      <m:sSup>
                                                        <m:sSupPr>
                                                          <m:ctrlPr>
                                                            <a:rPr lang="zh-CN" altLang="en-US" sz="1600" i="1" kern="1200">
                                                              <a:solidFill>
                                                                <a:schemeClr val="tx1"/>
                                                              </a:solidFill>
                                                              <a:latin typeface="Cambria Math" panose="02040503050406030204" pitchFamily="18" charset="0"/>
                                                              <a:ea typeface="+mn-ea"/>
                                                              <a:cs typeface="+mn-cs"/>
                                                            </a:rPr>
                                                          </m:ctrlPr>
                                                        </m:sSupPr>
                                                        <m:e>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num>
                                                    <m:den>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𝑖</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𝑒</m:t>
                                                          </m:r>
                                                        </m:e>
                                                        <m:sub>
                                                          <m:r>
                                                            <a:rPr lang="zh-CN" altLang="en-US" sz="1600" i="1" kern="1200">
                                                              <a:solidFill>
                                                                <a:schemeClr val="tx1"/>
                                                              </a:solidFill>
                                                              <a:latin typeface="Cambria Math" panose="02040503050406030204" pitchFamily="18" charset="0"/>
                                                              <a:ea typeface="+mn-ea"/>
                                                              <a:cs typeface="+mn-cs"/>
                                                            </a:rPr>
                                                            <m:t>𝑖</m:t>
                                                          </m:r>
                                                        </m:sub>
                                                      </m:sSub>
                                                    </m:den>
                                                  </m:f>
                                                </m:e>
                                              </m:d>
                                            </m:e>
                                            <m:sup>
                                              <m:f>
                                                <m:fPr>
                                                  <m:ctrlPr>
                                                    <a:rPr lang="zh-CN" altLang="en-US" sz="1600" i="1" kern="1200">
                                                      <a:solidFill>
                                                        <a:schemeClr val="tx1"/>
                                                      </a:solidFill>
                                                      <a:latin typeface="Cambria Math" panose="02040503050406030204" pitchFamily="18" charset="0"/>
                                                      <a:ea typeface="+mn-ea"/>
                                                      <a:cs typeface="+mn-cs"/>
                                                    </a:rPr>
                                                  </m:ctrlPr>
                                                </m:fPr>
                                                <m:num>
                                                  <m:r>
                                                    <a:rPr lang="zh-CN" altLang="en-US" sz="1600" i="0" kern="1200">
                                                      <a:solidFill>
                                                        <a:schemeClr val="tx1"/>
                                                      </a:solidFill>
                                                      <a:latin typeface="Cambria Math" panose="02040503050406030204" pitchFamily="18" charset="0"/>
                                                      <a:ea typeface="+mn-ea"/>
                                                      <a:cs typeface="+mn-cs"/>
                                                    </a:rPr>
                                                    <m:t>1</m:t>
                                                  </m:r>
                                                </m:num>
                                                <m:den>
                                                  <m:r>
                                                    <a:rPr lang="zh-CN" altLang="en-US" sz="1600" i="1" kern="1200">
                                                      <a:solidFill>
                                                        <a:schemeClr val="tx1"/>
                                                      </a:solidFill>
                                                      <a:latin typeface="Cambria Math" panose="02040503050406030204" pitchFamily="18" charset="0"/>
                                                      <a:ea typeface="+mn-ea"/>
                                                      <a:cs typeface="+mn-cs"/>
                                                    </a:rPr>
                                                    <m:t>𝑣</m:t>
                                                  </m:r>
                                                </m:den>
                                              </m:f>
                                            </m:sup>
                                          </m:sSup>
                                          <m:r>
                                            <a:rPr lang="zh-CN" altLang="en-US" sz="1600" i="0" kern="1200">
                                              <a:solidFill>
                                                <a:schemeClr val="tx1"/>
                                              </a:solidFill>
                                              <a:latin typeface="Cambria Math" panose="02040503050406030204" pitchFamily="18" charset="0"/>
                                              <a:ea typeface="+mn-ea"/>
                                              <a:cs typeface="+mn-cs"/>
                                            </a:rPr>
                                            <m:t>⋅</m:t>
                                          </m:r>
                                          <m:d>
                                            <m:dPr>
                                              <m:ctrlPr>
                                                <a:rPr lang="zh-CN" altLang="en-US" sz="1600" i="1" kern="1200">
                                                  <a:solidFill>
                                                    <a:schemeClr val="tx1"/>
                                                  </a:solidFill>
                                                  <a:latin typeface="Cambria Math" panose="02040503050406030204" pitchFamily="18" charset="0"/>
                                                  <a:ea typeface="+mn-ea"/>
                                                  <a:cs typeface="+mn-cs"/>
                                                </a:rPr>
                                              </m:ctrlPr>
                                            </m:dPr>
                                            <m:e>
                                              <m:f>
                                                <m:fPr>
                                                  <m:ctrlPr>
                                                    <a:rPr lang="zh-CN" altLang="en-US" sz="1600" i="1" kern="1200">
                                                      <a:solidFill>
                                                        <a:schemeClr val="tx1"/>
                                                      </a:solidFill>
                                                      <a:latin typeface="Cambria Math" panose="02040503050406030204" pitchFamily="18" charset="0"/>
                                                      <a:ea typeface="+mn-ea"/>
                                                      <a:cs typeface="+mn-cs"/>
                                                    </a:rPr>
                                                  </m:ctrlPr>
                                                </m:fPr>
                                                <m:num>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𝑖</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𝑒</m:t>
                                                      </m:r>
                                                    </m:e>
                                                    <m:sub>
                                                      <m:r>
                                                        <a:rPr lang="zh-CN" altLang="en-US" sz="1600" i="1" kern="1200">
                                                          <a:solidFill>
                                                            <a:schemeClr val="tx1"/>
                                                          </a:solidFill>
                                                          <a:latin typeface="Cambria Math" panose="02040503050406030204" pitchFamily="18" charset="0"/>
                                                          <a:ea typeface="+mn-ea"/>
                                                          <a:cs typeface="+mn-cs"/>
                                                        </a:rPr>
                                                        <m:t>𝑖</m:t>
                                                      </m:r>
                                                    </m:sub>
                                                  </m:sSub>
                                                </m:num>
                                                <m:den>
                                                  <m:sSup>
                                                    <m:sSupPr>
                                                      <m:ctrlPr>
                                                        <a:rPr lang="zh-CN" altLang="en-US" sz="1600" i="1" kern="1200">
                                                          <a:solidFill>
                                                            <a:schemeClr val="tx1"/>
                                                          </a:solidFill>
                                                          <a:latin typeface="Cambria Math" panose="02040503050406030204" pitchFamily="18" charset="0"/>
                                                          <a:ea typeface="+mn-ea"/>
                                                          <a:cs typeface="+mn-cs"/>
                                                        </a:rPr>
                                                      </m:ctrlPr>
                                                    </m:sSupPr>
                                                    <m:e>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den>
                                              </m:f>
                                            </m:e>
                                          </m:d>
                                          <m:r>
                                            <a:rPr lang="zh-CN" altLang="en-US" sz="1600" i="0" kern="1200">
                                              <a:solidFill>
                                                <a:schemeClr val="tx1"/>
                                              </a:solidFill>
                                              <a:latin typeface="Cambria Math" panose="02040503050406030204" pitchFamily="18" charset="0"/>
                                              <a:ea typeface="+mn-ea"/>
                                              <a:cs typeface="+mn-cs"/>
                                            </a:rPr>
                                            <m:t>,</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𝑣</m:t>
                                          </m:r>
                                          <m:r>
                                            <a:rPr lang="zh-CN" altLang="en-US" sz="1600" i="0" kern="1200">
                                              <a:solidFill>
                                                <a:schemeClr val="tx1"/>
                                              </a:solidFill>
                                              <a:latin typeface="Cambria Math" panose="02040503050406030204" pitchFamily="18" charset="0"/>
                                              <a:ea typeface="+mn-ea"/>
                                              <a:cs typeface="+mn-cs"/>
                                            </a:rPr>
                                            <m:t>≠0</m:t>
                                          </m:r>
                                        </m:e>
                                      </m:mr>
                                      <m:mr>
                                        <m:e>
                                          <m:r>
                                            <a:rPr lang="zh-CN" altLang="en-US" sz="1600" i="0" kern="1200">
                                              <a:solidFill>
                                                <a:schemeClr val="tx1"/>
                                              </a:solidFill>
                                              <a:latin typeface="Cambria Math" panose="02040503050406030204" pitchFamily="18" charset="0"/>
                                              <a:ea typeface="+mn-ea"/>
                                              <a:cs typeface="+mn-cs"/>
                                            </a:rPr>
                                            <m:t>0,</m:t>
                                          </m:r>
                                          <m:r>
                                            <a:rPr lang="en-US" altLang="zh-CN" sz="1600" b="0" i="1" kern="1200" smtClean="0">
                                              <a:solidFill>
                                                <a:schemeClr val="tx1"/>
                                              </a:solidFill>
                                              <a:latin typeface="Cambria Math" panose="02040503050406030204" pitchFamily="18" charset="0"/>
                                              <a:ea typeface="+mn-ea"/>
                                              <a:cs typeface="+mn-cs"/>
                                            </a:rPr>
                                            <m:t>  </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𝑣</m:t>
                                          </m:r>
                                          <m:r>
                                            <a:rPr lang="zh-CN" altLang="en-US" sz="1600" i="0" kern="1200">
                                              <a:solidFill>
                                                <a:schemeClr val="tx1"/>
                                              </a:solidFill>
                                              <a:latin typeface="Cambria Math" panose="02040503050406030204" pitchFamily="18" charset="0"/>
                                              <a:ea typeface="+mn-ea"/>
                                              <a:cs typeface="+mn-cs"/>
                                            </a:rPr>
                                            <m:t>=0</m:t>
                                          </m:r>
                                        </m:e>
                                      </m:mr>
                                      <m:mr>
                                        <m:e>
                                          <m:r>
                                            <a:rPr lang="zh-CN" altLang="en-US" sz="1600" i="0" kern="1200">
                                              <a:solidFill>
                                                <a:schemeClr val="tx1"/>
                                              </a:solidFill>
                                              <a:latin typeface="Cambria Math" panose="02040503050406030204" pitchFamily="18" charset="0"/>
                                              <a:ea typeface="+mn-ea"/>
                                              <a:cs typeface="+mn-cs"/>
                                            </a:rPr>
                                            <m:t>0,</m:t>
                                          </m:r>
                                          <m:sSup>
                                            <m:sSupPr>
                                              <m:ctrlPr>
                                                <a:rPr lang="zh-CN" altLang="en-US" sz="1600" i="1" kern="1200">
                                                  <a:solidFill>
                                                    <a:schemeClr val="tx1"/>
                                                  </a:solidFill>
                                                  <a:latin typeface="Cambria Math" panose="02040503050406030204" pitchFamily="18" charset="0"/>
                                                  <a:ea typeface="+mn-ea"/>
                                                  <a:cs typeface="+mn-cs"/>
                                                </a:rPr>
                                              </m:ctrlPr>
                                            </m:sSupPr>
                                            <m:e>
                                              <m:r>
                                                <a:rPr lang="en-US" altLang="zh-CN" sz="1600" b="0" i="1" kern="1200" smtClean="0">
                                                  <a:solidFill>
                                                    <a:schemeClr val="tx1"/>
                                                  </a:solidFill>
                                                  <a:latin typeface="Cambria Math" panose="02040503050406030204" pitchFamily="18" charset="0"/>
                                                  <a:ea typeface="+mn-ea"/>
                                                  <a:cs typeface="+mn-cs"/>
                                                </a:rPr>
                                                <m:t>    </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r>
                                            <a:rPr lang="zh-CN" altLang="en-US" sz="1600" i="0" kern="1200">
                                              <a:solidFill>
                                                <a:schemeClr val="tx1"/>
                                              </a:solidFill>
                                              <a:latin typeface="Cambria Math" panose="02040503050406030204" pitchFamily="18" charset="0"/>
                                              <a:ea typeface="+mn-ea"/>
                                              <a:cs typeface="+mn-cs"/>
                                            </a:rPr>
                                            <m:t>=0</m:t>
                                          </m:r>
                                        </m:e>
                                      </m:mr>
                                    </m:m>
                                  </m:e>
                                </m:d>
                              </m:oMath>
                            </m:oMathPara>
                          </a14:m>
                          <a:endParaRPr lang="en-US" altLang="zh-CN" sz="1400" kern="100" dirty="0" smtClean="0">
                            <a:effectLst/>
                            <a:latin typeface="Arial" panose="020B0604020202020204" pitchFamily="34" charset="0"/>
                            <a:ea typeface="+mj-ea"/>
                            <a:cs typeface="Arial" panose="020B0604020202020204" pitchFamily="34" charset="0"/>
                          </a:endParaRPr>
                        </a:p>
                        <a:p>
                          <a:pPr algn="l">
                            <a:spcAft>
                              <a:spcPts val="0"/>
                            </a:spcAft>
                          </a:pPr>
                          <a:endParaRPr lang="en-US" altLang="zh-CN" sz="1400" kern="100" dirty="0" smtClean="0">
                            <a:effectLst/>
                            <a:latin typeface="Arial" panose="020B0604020202020204" pitchFamily="34" charset="0"/>
                            <a:ea typeface="+mj-ea"/>
                            <a:cs typeface="Arial" panose="020B0604020202020204" pitchFamily="34" charset="0"/>
                          </a:endParaRPr>
                        </a:p>
                        <a:p>
                          <a:pPr algn="l">
                            <a:spcAft>
                              <a:spcPts val="0"/>
                            </a:spcAft>
                          </a:pPr>
                          <a:r>
                            <a:rPr lang="en-US" altLang="zh-CN" sz="1400" kern="100" dirty="0" smtClean="0">
                              <a:effectLst/>
                              <a:latin typeface="Arial" panose="020B0604020202020204" pitchFamily="34" charset="0"/>
                              <a:ea typeface="+mj-ea"/>
                              <a:cs typeface="Arial" panose="020B0604020202020204" pitchFamily="34" charset="0"/>
                            </a:rPr>
                            <a:t>  0 </a:t>
                          </a:r>
                          <a14:m>
                            <m:oMath xmlns:m="http://schemas.openxmlformats.org/officeDocument/2006/math">
                              <m:r>
                                <a:rPr lang="zh-CN" altLang="en-US" sz="1600" kern="1200" smtClean="0">
                                  <a:solidFill>
                                    <a:schemeClr val="tx1"/>
                                  </a:solidFill>
                                  <a:latin typeface="Cambria Math" panose="02040503050406030204" pitchFamily="18" charset="0"/>
                                  <a:ea typeface="+mn-ea"/>
                                  <a:cs typeface="+mn-cs"/>
                                </a:rPr>
                                <m:t>≤</m:t>
                              </m:r>
                            </m:oMath>
                          </a14:m>
                          <a:r>
                            <a:rPr lang="en-US" altLang="zh-CN" sz="1400" kern="100" baseline="0" dirty="0" smtClean="0">
                              <a:effectLst/>
                              <a:latin typeface="Arial" panose="020B0604020202020204" pitchFamily="34" charset="0"/>
                              <a:ea typeface="+mj-ea"/>
                              <a:cs typeface="Arial" panose="020B0604020202020204" pitchFamily="34" charset="0"/>
                            </a:rPr>
                            <a:t> </a:t>
                          </a:r>
                          <a:r>
                            <a:rPr lang="en-US" altLang="zh-CN" sz="1400" kern="100" dirty="0" smtClean="0">
                              <a:effectLst/>
                              <a:latin typeface="Arial" panose="020B0604020202020204" pitchFamily="34" charset="0"/>
                              <a:ea typeface="+mj-ea"/>
                              <a:cs typeface="Arial" panose="020B0604020202020204" pitchFamily="34" charset="0"/>
                            </a:rPr>
                            <a:t>v </a:t>
                          </a:r>
                          <a14:m>
                            <m:oMath xmlns:m="http://schemas.openxmlformats.org/officeDocument/2006/math">
                              <m:r>
                                <a:rPr lang="zh-CN" altLang="en-US" sz="1600" kern="1200" smtClean="0">
                                  <a:solidFill>
                                    <a:schemeClr val="tx1"/>
                                  </a:solidFill>
                                  <a:latin typeface="Cambria Math" panose="02040503050406030204" pitchFamily="18" charset="0"/>
                                  <a:ea typeface="+mn-ea"/>
                                  <a:cs typeface="+mn-cs"/>
                                </a:rPr>
                                <m:t>≤</m:t>
                              </m:r>
                            </m:oMath>
                          </a14:m>
                          <a:r>
                            <a:rPr lang="en-US" altLang="zh-CN" sz="1400" kern="100" dirty="0" smtClean="0">
                              <a:effectLst/>
                              <a:latin typeface="Arial" panose="020B0604020202020204" pitchFamily="34" charset="0"/>
                              <a:ea typeface="+mj-ea"/>
                              <a:cs typeface="Arial" panose="020B0604020202020204" pitchFamily="34" charset="0"/>
                            </a:rPr>
                            <a:t>1, </a:t>
                          </a:r>
                        </a:p>
                        <a:p>
                          <a:pPr algn="l">
                            <a:spcAft>
                              <a:spcPts val="0"/>
                            </a:spcAft>
                          </a:pPr>
                          <a:r>
                            <a:rPr lang="en-US" altLang="zh-CN" sz="1400" kern="100" dirty="0" smtClean="0">
                              <a:effectLst/>
                              <a:latin typeface="Arial" panose="020B0604020202020204" pitchFamily="34" charset="0"/>
                              <a:ea typeface="+mj-ea"/>
                              <a:cs typeface="Arial" panose="020B0604020202020204" pitchFamily="34" charset="0"/>
                            </a:rPr>
                            <a:t>  As</a:t>
                          </a:r>
                          <a:r>
                            <a:rPr lang="en-US" altLang="zh-CN" sz="1400" kern="100" baseline="0" dirty="0" smtClean="0">
                              <a:effectLst/>
                              <a:latin typeface="Arial" panose="020B0604020202020204" pitchFamily="34" charset="0"/>
                              <a:ea typeface="+mj-ea"/>
                              <a:cs typeface="Arial" panose="020B0604020202020204" pitchFamily="34" charset="0"/>
                            </a:rPr>
                            <a:t> v increases, volatility also increase. </a:t>
                          </a:r>
                          <a:endParaRPr lang="zh-CN" sz="1400" kern="100" dirty="0">
                            <a:effectLst/>
                            <a:latin typeface="Arial" panose="020B0604020202020204" pitchFamily="34" charset="0"/>
                            <a:ea typeface="+mj-ea"/>
                            <a:cs typeface="Arial" panose="020B0604020202020204" pitchFamily="34" charset="0"/>
                          </a:endParaRPr>
                        </a:p>
                      </a:txBody>
                      <a:tcPr marL="68580" marR="68580" marT="0" marB="0" anchor="ctr">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3324255"/>
                      </a:ext>
                    </a:extLst>
                  </a:tr>
                </a:tbl>
              </a:graphicData>
            </a:graphic>
          </p:graphicFrame>
        </mc:Choice>
        <mc:Fallback xmlns="">
          <p:graphicFrame>
            <p:nvGraphicFramePr>
              <p:cNvPr id="14" name="표 13"/>
              <p:cNvGraphicFramePr>
                <a:graphicFrameLocks noGrp="1"/>
              </p:cNvGraphicFramePr>
              <p:nvPr>
                <p:extLst>
                  <p:ext uri="{D42A27DB-BD31-4B8C-83A1-F6EECF244321}">
                    <p14:modId xmlns:p14="http://schemas.microsoft.com/office/powerpoint/2010/main" val="740274106"/>
                  </p:ext>
                </p:extLst>
              </p:nvPr>
            </p:nvGraphicFramePr>
            <p:xfrm>
              <a:off x="143754" y="1673466"/>
              <a:ext cx="8871292" cy="4203459"/>
            </p:xfrm>
            <a:graphic>
              <a:graphicData uri="http://schemas.openxmlformats.org/drawingml/2006/table">
                <a:tbl>
                  <a:tblPr firstRow="1" firstCol="1" bandRow="1">
                    <a:tableStyleId>{5940675A-B579-460E-94D1-54222C63F5DA}</a:tableStyleId>
                  </a:tblPr>
                  <a:tblGrid>
                    <a:gridCol w="694446">
                      <a:extLst>
                        <a:ext uri="{9D8B030D-6E8A-4147-A177-3AD203B41FA5}">
                          <a16:colId xmlns:a16="http://schemas.microsoft.com/office/drawing/2014/main" val="2985375347"/>
                        </a:ext>
                      </a:extLst>
                    </a:gridCol>
                    <a:gridCol w="3283857">
                      <a:extLst>
                        <a:ext uri="{9D8B030D-6E8A-4147-A177-3AD203B41FA5}">
                          <a16:colId xmlns:a16="http://schemas.microsoft.com/office/drawing/2014/main" val="3760701413"/>
                        </a:ext>
                      </a:extLst>
                    </a:gridCol>
                    <a:gridCol w="4892989">
                      <a:extLst>
                        <a:ext uri="{9D8B030D-6E8A-4147-A177-3AD203B41FA5}">
                          <a16:colId xmlns:a16="http://schemas.microsoft.com/office/drawing/2014/main" val="2190127685"/>
                        </a:ext>
                      </a:extLst>
                    </a:gridCol>
                  </a:tblGrid>
                  <a:tr h="553897">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Div.</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kumimoji="0" lang="en-US" altLang="zh-CN" sz="1600" b="0" i="0" u="none" strike="noStrike" kern="1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rPr>
                            <a:t>Previous model</a:t>
                          </a:r>
                          <a:endParaRPr kumimoji="0" lang="zh-CN" altLang="en-US" sz="1200" b="0" i="0" u="none" strike="noStrike" kern="100" cap="none" spc="0" normalizeH="0" baseline="0" noProof="0" dirty="0" smtClean="0">
                            <a:ln>
                              <a:noFill/>
                            </a:ln>
                            <a:solidFill>
                              <a:srgbClr val="000000"/>
                            </a:solidFill>
                            <a:effectLst/>
                            <a:uLnTx/>
                            <a:uFillTx/>
                            <a:latin typeface="Arial" panose="020B0604020202020204" pitchFamily="34" charset="0"/>
                            <a:ea typeface="+mn-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tcPr>
                    </a:tc>
                    <a:tc>
                      <a:txBody>
                        <a:bodyPr/>
                        <a:lstStyle/>
                        <a:p>
                          <a:pPr algn="ctr">
                            <a:spcAft>
                              <a:spcPts val="0"/>
                            </a:spcAft>
                          </a:pPr>
                          <a:r>
                            <a:rPr lang="en-US" sz="1600" kern="100" dirty="0" smtClean="0">
                              <a:effectLst/>
                              <a:latin typeface="Arial" panose="020B0604020202020204" pitchFamily="34" charset="0"/>
                              <a:ea typeface="+mj-ea"/>
                              <a:cs typeface="Arial" panose="020B0604020202020204" pitchFamily="34" charset="0"/>
                            </a:rPr>
                            <a:t>Adjusting parameter value</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tc>
                    <a:extLst>
                      <a:ext uri="{0D108BD9-81ED-4DB2-BD59-A6C34878D82A}">
                        <a16:rowId xmlns:a16="http://schemas.microsoft.com/office/drawing/2014/main" val="225861657"/>
                      </a:ext>
                    </a:extLst>
                  </a:tr>
                  <a:tr h="1489579">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A</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blipFill>
                          <a:blip r:embed="rId3"/>
                          <a:stretch>
                            <a:fillRect l="-21336" t="-37551" r="-149351" b="-145714"/>
                          </a:stretch>
                        </a:blipFill>
                      </a:tcPr>
                    </a:tc>
                    <a:tc>
                      <a:txBody>
                        <a:bodyPr/>
                        <a:lstStyle/>
                        <a:p>
                          <a:pPr algn="ctr">
                            <a:spcAft>
                              <a:spcPts val="0"/>
                            </a:spcAft>
                          </a:pPr>
                          <a:r>
                            <a:rPr lang="en-US" sz="1400" kern="100" dirty="0" smtClean="0">
                              <a:effectLst/>
                              <a:latin typeface="Arial" panose="020B0604020202020204" pitchFamily="34" charset="0"/>
                              <a:ea typeface="+mj-ea"/>
                              <a:cs typeface="Arial" panose="020B0604020202020204" pitchFamily="34" charset="0"/>
                            </a:rPr>
                            <a:t>Using</a:t>
                          </a:r>
                          <a:r>
                            <a:rPr lang="en-US" sz="1400" kern="100" baseline="0" dirty="0" smtClean="0">
                              <a:effectLst/>
                              <a:latin typeface="Arial" panose="020B0604020202020204" pitchFamily="34" charset="0"/>
                              <a:ea typeface="+mj-ea"/>
                              <a:cs typeface="Arial" panose="020B0604020202020204" pitchFamily="34" charset="0"/>
                            </a:rPr>
                            <a:t> p</a:t>
                          </a:r>
                        </a:p>
                        <a:p>
                          <a:pPr marL="0" indent="0" algn="ctr">
                            <a:spcAft>
                              <a:spcPts val="0"/>
                            </a:spcAft>
                            <a:buFontTx/>
                            <a:buNone/>
                          </a:pPr>
                          <a:r>
                            <a:rPr lang="en-US" sz="1400" kern="100" baseline="0" dirty="0" smtClean="0">
                              <a:effectLst/>
                              <a:latin typeface="Arial" panose="020B0604020202020204" pitchFamily="34" charset="0"/>
                              <a:ea typeface="+mj-ea"/>
                              <a:cs typeface="Arial" panose="020B0604020202020204" pitchFamily="34" charset="0"/>
                            </a:rPr>
                            <a:t>-Proportional relation with </a:t>
                          </a:r>
                          <a:r>
                            <a:rPr lang="el-GR" sz="1400" kern="100" baseline="0" dirty="0" smtClean="0">
                              <a:effectLst/>
                              <a:latin typeface="Arial" panose="020B0604020202020204" pitchFamily="34" charset="0"/>
                              <a:ea typeface="+mj-ea"/>
                              <a:cs typeface="Arial" panose="020B0604020202020204" pitchFamily="34" charset="0"/>
                            </a:rPr>
                            <a:t>γ</a:t>
                          </a:r>
                          <a:endParaRPr lang="en-US" sz="1400" kern="100" dirty="0" smtClean="0">
                            <a:effectLst/>
                            <a:latin typeface="Arial" panose="020B0604020202020204" pitchFamily="34" charset="0"/>
                            <a:ea typeface="+mj-ea"/>
                            <a:cs typeface="Arial" panose="020B0604020202020204" pitchFamily="34" charset="0"/>
                          </a:endParaRPr>
                        </a:p>
                      </a:txBody>
                      <a:tcPr marL="68580" marR="68580" marT="0" marB="0" anchor="ctr">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683146"/>
                      </a:ext>
                    </a:extLst>
                  </a:tr>
                  <a:tr h="2159983">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B</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3"/>
                          <a:stretch>
                            <a:fillRect l="-21336" t="-94930" r="-149351" b="-563"/>
                          </a:stretch>
                        </a:blipFill>
                      </a:tcPr>
                    </a:tc>
                    <a:tc>
                      <a:txBody>
                        <a:bodyPr/>
                        <a:lstStyle/>
                        <a:p>
                          <a:endParaRPr lang="zh-CN"/>
                        </a:p>
                      </a:txBody>
                      <a:tcPr marL="68580" marR="68580" marT="0" marB="0" anchor="ctr">
                        <a:lnT w="12700" cap="flat" cmpd="sng" algn="ctr">
                          <a:solidFill>
                            <a:schemeClr val="tx1"/>
                          </a:solidFill>
                          <a:prstDash val="solid"/>
                          <a:round/>
                          <a:headEnd type="none" w="med" len="med"/>
                          <a:tailEnd type="none" w="med" len="med"/>
                        </a:lnT>
                        <a:blipFill>
                          <a:blip r:embed="rId3"/>
                          <a:stretch>
                            <a:fillRect l="-81445" t="-94930" r="-249" b="-563"/>
                          </a:stretch>
                        </a:blipFill>
                      </a:tcPr>
                    </a:tc>
                    <a:extLst>
                      <a:ext uri="{0D108BD9-81ED-4DB2-BD59-A6C34878D82A}">
                        <a16:rowId xmlns:a16="http://schemas.microsoft.com/office/drawing/2014/main" val="2583324255"/>
                      </a:ext>
                    </a:extLst>
                  </a:tr>
                </a:tbl>
              </a:graphicData>
            </a:graphic>
          </p:graphicFrame>
        </mc:Fallback>
      </mc:AlternateContent>
      <p:sp>
        <p:nvSpPr>
          <p:cNvPr id="6" name="직사각형 5"/>
          <p:cNvSpPr/>
          <p:nvPr/>
        </p:nvSpPr>
        <p:spPr>
          <a:xfrm>
            <a:off x="143754" y="5876925"/>
            <a:ext cx="9086911" cy="830997"/>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With new parameter scales, though network structures are changed, it doesn’t need to change parameter scales. And the same scales of two parameters make it easy to compare two parameters. </a:t>
            </a:r>
            <a:endParaRPr lang="en-US" altLang="zh-CN" sz="1600" dirty="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1249131760"/>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Simulation result with Adjusted Parameter value scale</a:t>
            </a:r>
            <a:endParaRPr lang="zh-CN" altLang="en-US" sz="2800" dirty="0"/>
          </a:p>
        </p:txBody>
      </p:sp>
      <p:sp>
        <p:nvSpPr>
          <p:cNvPr id="5" name="직사각형 4"/>
          <p:cNvSpPr/>
          <p:nvPr/>
        </p:nvSpPr>
        <p:spPr>
          <a:xfrm>
            <a:off x="117607" y="1718332"/>
            <a:ext cx="1688775" cy="338554"/>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Previous model</a:t>
            </a:r>
          </a:p>
        </p:txBody>
      </p:sp>
      <p:sp>
        <p:nvSpPr>
          <p:cNvPr id="6" name="직사각형 5"/>
          <p:cNvSpPr/>
          <p:nvPr/>
        </p:nvSpPr>
        <p:spPr>
          <a:xfrm>
            <a:off x="4975357" y="1718332"/>
            <a:ext cx="1688775" cy="338554"/>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Adjusted model</a:t>
            </a:r>
          </a:p>
        </p:txBody>
      </p:sp>
      <p:pic>
        <p:nvPicPr>
          <p:cNvPr id="2" name="그림 1"/>
          <p:cNvPicPr>
            <a:picLocks noChangeAspect="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4390103" y="1831820"/>
            <a:ext cx="4548057" cy="3411042"/>
          </a:xfrm>
          <a:prstGeom prst="rect">
            <a:avLst/>
          </a:prstGeom>
        </p:spPr>
      </p:pic>
      <p:pic>
        <p:nvPicPr>
          <p:cNvPr id="7" name="그림 6"/>
          <p:cNvPicPr>
            <a:picLocks noChangeAspect="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106039" y="1887609"/>
            <a:ext cx="4399286" cy="3299464"/>
          </a:xfrm>
          <a:prstGeom prst="rect">
            <a:avLst/>
          </a:prstGeom>
        </p:spPr>
      </p:pic>
      <p:sp>
        <p:nvSpPr>
          <p:cNvPr id="9" name="직사각형 8"/>
          <p:cNvSpPr/>
          <p:nvPr/>
        </p:nvSpPr>
        <p:spPr>
          <a:xfrm>
            <a:off x="66614" y="5146800"/>
            <a:ext cx="9086911" cy="1461939"/>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Main features of models are almost same. </a:t>
            </a:r>
            <a:endParaRPr lang="en-US" altLang="zh-CN" sz="1600" dirty="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sz="1600" dirty="0">
                <a:solidFill>
                  <a:srgbClr val="000000"/>
                </a:solidFill>
                <a:latin typeface="맑은 고딕" panose="020B0503020000020004" pitchFamily="50" charset="-127"/>
                <a:ea typeface="맑은 고딕" panose="020B0503020000020004" pitchFamily="50" charset="-127"/>
                <a:cs typeface="Arial" panose="020B0604020202020204" pitchFamily="34" charset="0"/>
              </a:rPr>
              <a:t>①</a:t>
            </a:r>
            <a:r>
              <a:rPr lang="en-US" altLang="zh-CN" sz="1600" dirty="0" smtClean="0">
                <a:solidFill>
                  <a:srgbClr val="000000"/>
                </a:solidFill>
                <a:latin typeface="Arial" panose="020B0604020202020204" pitchFamily="34" charset="0"/>
                <a:cs typeface="Arial" panose="020B0604020202020204" pitchFamily="34" charset="0"/>
              </a:rPr>
              <a:t> When volatility is large enough or volatility is small enough, there exist coexistence parts.</a:t>
            </a:r>
          </a:p>
          <a:p>
            <a:pPr lvl="0">
              <a:spcBef>
                <a:spcPts val="1000"/>
              </a:spcBef>
              <a:buClr>
                <a:srgbClr val="004098"/>
              </a:buClr>
              <a:buSzPct val="100000"/>
            </a:pPr>
            <a:r>
              <a:rPr lang="en-US" altLang="zh-CN" sz="1600" dirty="0" smtClean="0">
                <a:solidFill>
                  <a:srgbClr val="000000"/>
                </a:solidFill>
                <a:latin typeface="Arial" panose="020B0604020202020204" pitchFamily="34" charset="0"/>
                <a:ea typeface="맑은 고딕" panose="020B0503020000020004" pitchFamily="50" charset="-127"/>
                <a:cs typeface="Arial" panose="020B0604020202020204" pitchFamily="34" charset="0"/>
              </a:rPr>
              <a:t>② When reinforcement is large enough with certain volatility range, there exists positive consensus.</a:t>
            </a:r>
          </a:p>
          <a:p>
            <a:pPr lvl="0">
              <a:spcBef>
                <a:spcPts val="1000"/>
              </a:spcBef>
              <a:buClr>
                <a:srgbClr val="004098"/>
              </a:buClr>
              <a:buSzPct val="100000"/>
            </a:pPr>
            <a:r>
              <a:rPr lang="en-US" altLang="zh-CN" sz="1600" dirty="0" smtClean="0">
                <a:solidFill>
                  <a:srgbClr val="000000"/>
                </a:solidFill>
                <a:latin typeface="Arial" panose="020B0604020202020204" pitchFamily="34" charset="0"/>
                <a:ea typeface="맑은 고딕" panose="020B0503020000020004" pitchFamily="50" charset="-127"/>
                <a:cs typeface="Arial" panose="020B0604020202020204" pitchFamily="34" charset="0"/>
              </a:rPr>
              <a:t>③ When reinforcement and volatility are small enough, there exists negative consensus. </a:t>
            </a:r>
            <a:endParaRPr lang="en-US" altLang="zh-CN" sz="1600" dirty="0" smtClean="0">
              <a:solidFill>
                <a:srgbClr val="000000"/>
              </a:solidFill>
              <a:latin typeface="Arial" panose="020B0604020202020204" pitchFamily="34" charset="0"/>
              <a:cs typeface="Arial" panose="020B0604020202020204" pitchFamily="34" charset="0"/>
            </a:endParaRPr>
          </a:p>
        </p:txBody>
      </p:sp>
      <p:sp>
        <p:nvSpPr>
          <p:cNvPr id="8" name="직사각형 7"/>
          <p:cNvSpPr/>
          <p:nvPr/>
        </p:nvSpPr>
        <p:spPr>
          <a:xfrm>
            <a:off x="2970662" y="3343668"/>
            <a:ext cx="415498" cy="369332"/>
          </a:xfrm>
          <a:prstGeom prst="rect">
            <a:avLst/>
          </a:prstGeom>
        </p:spPr>
        <p:txBody>
          <a:bodyPr wrap="none">
            <a:spAutoFit/>
          </a:bodyPr>
          <a:lstStyle/>
          <a:p>
            <a:r>
              <a:rPr lang="en-US" altLang="zh-CN" dirty="0">
                <a:solidFill>
                  <a:srgbClr val="000000"/>
                </a:solidFill>
                <a:latin typeface="맑은 고딕" panose="020B0503020000020004" pitchFamily="50" charset="-127"/>
                <a:ea typeface="맑은 고딕" panose="020B0503020000020004" pitchFamily="50" charset="-127"/>
                <a:cs typeface="Arial" panose="020B0604020202020204" pitchFamily="34" charset="0"/>
              </a:rPr>
              <a:t>①</a:t>
            </a:r>
            <a:endParaRPr lang="zh-CN" altLang="en-US" dirty="0"/>
          </a:p>
        </p:txBody>
      </p:sp>
      <p:sp>
        <p:nvSpPr>
          <p:cNvPr id="11" name="직사각형 10"/>
          <p:cNvSpPr/>
          <p:nvPr/>
        </p:nvSpPr>
        <p:spPr>
          <a:xfrm>
            <a:off x="754245" y="3348234"/>
            <a:ext cx="415498" cy="369332"/>
          </a:xfrm>
          <a:prstGeom prst="rect">
            <a:avLst/>
          </a:prstGeom>
        </p:spPr>
        <p:txBody>
          <a:bodyPr wrap="none">
            <a:spAutoFit/>
          </a:bodyPr>
          <a:lstStyle/>
          <a:p>
            <a:r>
              <a:rPr lang="en-US" altLang="zh-CN" dirty="0">
                <a:solidFill>
                  <a:srgbClr val="000000"/>
                </a:solidFill>
                <a:latin typeface="맑은 고딕" panose="020B0503020000020004" pitchFamily="50" charset="-127"/>
                <a:ea typeface="맑은 고딕" panose="020B0503020000020004" pitchFamily="50" charset="-127"/>
                <a:cs typeface="Arial" panose="020B0604020202020204" pitchFamily="34" charset="0"/>
              </a:rPr>
              <a:t>①</a:t>
            </a:r>
            <a:endParaRPr lang="zh-CN" altLang="en-US" dirty="0"/>
          </a:p>
        </p:txBody>
      </p:sp>
      <p:sp>
        <p:nvSpPr>
          <p:cNvPr id="12" name="직사각형 11"/>
          <p:cNvSpPr/>
          <p:nvPr/>
        </p:nvSpPr>
        <p:spPr>
          <a:xfrm>
            <a:off x="7089046" y="2795784"/>
            <a:ext cx="415498" cy="369332"/>
          </a:xfrm>
          <a:prstGeom prst="rect">
            <a:avLst/>
          </a:prstGeom>
        </p:spPr>
        <p:txBody>
          <a:bodyPr wrap="none">
            <a:spAutoFit/>
          </a:bodyPr>
          <a:lstStyle/>
          <a:p>
            <a:r>
              <a:rPr lang="en-US" altLang="zh-CN" dirty="0">
                <a:solidFill>
                  <a:srgbClr val="000000"/>
                </a:solidFill>
                <a:latin typeface="맑은 고딕" panose="020B0503020000020004" pitchFamily="50" charset="-127"/>
                <a:ea typeface="맑은 고딕" panose="020B0503020000020004" pitchFamily="50" charset="-127"/>
                <a:cs typeface="Arial" panose="020B0604020202020204" pitchFamily="34" charset="0"/>
              </a:rPr>
              <a:t>①</a:t>
            </a:r>
            <a:endParaRPr lang="zh-CN" altLang="en-US" dirty="0"/>
          </a:p>
        </p:txBody>
      </p:sp>
      <p:sp>
        <p:nvSpPr>
          <p:cNvPr id="13" name="직사각형 12"/>
          <p:cNvSpPr/>
          <p:nvPr/>
        </p:nvSpPr>
        <p:spPr>
          <a:xfrm>
            <a:off x="5079629" y="2795784"/>
            <a:ext cx="415498" cy="369332"/>
          </a:xfrm>
          <a:prstGeom prst="rect">
            <a:avLst/>
          </a:prstGeom>
        </p:spPr>
        <p:txBody>
          <a:bodyPr wrap="none">
            <a:spAutoFit/>
          </a:bodyPr>
          <a:lstStyle/>
          <a:p>
            <a:r>
              <a:rPr lang="en-US" altLang="zh-CN" dirty="0">
                <a:solidFill>
                  <a:srgbClr val="000000"/>
                </a:solidFill>
                <a:latin typeface="맑은 고딕" panose="020B0503020000020004" pitchFamily="50" charset="-127"/>
                <a:ea typeface="맑은 고딕" panose="020B0503020000020004" pitchFamily="50" charset="-127"/>
                <a:cs typeface="Arial" panose="020B0604020202020204" pitchFamily="34" charset="0"/>
              </a:rPr>
              <a:t>①</a:t>
            </a:r>
            <a:endParaRPr lang="zh-CN" altLang="en-US" dirty="0"/>
          </a:p>
        </p:txBody>
      </p:sp>
      <p:sp>
        <p:nvSpPr>
          <p:cNvPr id="15" name="직사각형 14"/>
          <p:cNvSpPr/>
          <p:nvPr/>
        </p:nvSpPr>
        <p:spPr>
          <a:xfrm>
            <a:off x="1855902" y="3361843"/>
            <a:ext cx="415498" cy="369332"/>
          </a:xfrm>
          <a:prstGeom prst="rect">
            <a:avLst/>
          </a:prstGeom>
        </p:spPr>
        <p:txBody>
          <a:bodyPr wrap="none">
            <a:spAutoFit/>
          </a:bodyPr>
          <a:lstStyle/>
          <a:p>
            <a:r>
              <a:rPr lang="en-US" altLang="zh-CN" dirty="0" smtClean="0">
                <a:solidFill>
                  <a:srgbClr val="FFFF00"/>
                </a:solidFill>
                <a:latin typeface="맑은 고딕" panose="020B0503020000020004" pitchFamily="50" charset="-127"/>
                <a:ea typeface="맑은 고딕" panose="020B0503020000020004" pitchFamily="50" charset="-127"/>
                <a:cs typeface="Arial" panose="020B0604020202020204" pitchFamily="34" charset="0"/>
              </a:rPr>
              <a:t>②</a:t>
            </a:r>
            <a:endParaRPr lang="zh-CN" altLang="en-US" dirty="0">
              <a:solidFill>
                <a:srgbClr val="FFFF00"/>
              </a:solidFill>
            </a:endParaRPr>
          </a:p>
        </p:txBody>
      </p:sp>
      <p:sp>
        <p:nvSpPr>
          <p:cNvPr id="16" name="직사각형 15"/>
          <p:cNvSpPr/>
          <p:nvPr/>
        </p:nvSpPr>
        <p:spPr>
          <a:xfrm>
            <a:off x="2682745" y="4361968"/>
            <a:ext cx="415498" cy="369332"/>
          </a:xfrm>
          <a:prstGeom prst="rect">
            <a:avLst/>
          </a:prstGeom>
        </p:spPr>
        <p:txBody>
          <a:bodyPr wrap="none">
            <a:spAutoFit/>
          </a:bodyPr>
          <a:lstStyle/>
          <a:p>
            <a:r>
              <a:rPr lang="en-US" altLang="zh-CN" dirty="0" smtClean="0">
                <a:solidFill>
                  <a:srgbClr val="FFFF00"/>
                </a:solidFill>
                <a:latin typeface="맑은 고딕" panose="020B0503020000020004" pitchFamily="50" charset="-127"/>
                <a:ea typeface="맑은 고딕" panose="020B0503020000020004" pitchFamily="50" charset="-127"/>
                <a:cs typeface="Arial" panose="020B0604020202020204" pitchFamily="34" charset="0"/>
              </a:rPr>
              <a:t>③</a:t>
            </a:r>
            <a:endParaRPr lang="zh-CN" altLang="en-US" dirty="0">
              <a:solidFill>
                <a:srgbClr val="FFFF00"/>
              </a:solidFill>
            </a:endParaRPr>
          </a:p>
        </p:txBody>
      </p:sp>
      <p:sp>
        <p:nvSpPr>
          <p:cNvPr id="17" name="직사각형 16"/>
          <p:cNvSpPr/>
          <p:nvPr/>
        </p:nvSpPr>
        <p:spPr>
          <a:xfrm>
            <a:off x="5942619" y="3128955"/>
            <a:ext cx="415498" cy="369332"/>
          </a:xfrm>
          <a:prstGeom prst="rect">
            <a:avLst/>
          </a:prstGeom>
        </p:spPr>
        <p:txBody>
          <a:bodyPr wrap="none">
            <a:spAutoFit/>
          </a:bodyPr>
          <a:lstStyle/>
          <a:p>
            <a:r>
              <a:rPr lang="en-US" altLang="zh-CN" dirty="0" smtClean="0">
                <a:solidFill>
                  <a:srgbClr val="FFFF00"/>
                </a:solidFill>
                <a:latin typeface="맑은 고딕" panose="020B0503020000020004" pitchFamily="50" charset="-127"/>
                <a:ea typeface="맑은 고딕" panose="020B0503020000020004" pitchFamily="50" charset="-127"/>
                <a:cs typeface="Arial" panose="020B0604020202020204" pitchFamily="34" charset="0"/>
              </a:rPr>
              <a:t>②</a:t>
            </a:r>
            <a:endParaRPr lang="zh-CN" altLang="en-US" dirty="0">
              <a:solidFill>
                <a:srgbClr val="FFFF00"/>
              </a:solidFill>
            </a:endParaRPr>
          </a:p>
        </p:txBody>
      </p:sp>
      <p:sp>
        <p:nvSpPr>
          <p:cNvPr id="18" name="직사각형 17"/>
          <p:cNvSpPr/>
          <p:nvPr/>
        </p:nvSpPr>
        <p:spPr>
          <a:xfrm>
            <a:off x="5381687" y="4182057"/>
            <a:ext cx="415498" cy="369332"/>
          </a:xfrm>
          <a:prstGeom prst="rect">
            <a:avLst/>
          </a:prstGeom>
        </p:spPr>
        <p:txBody>
          <a:bodyPr wrap="none">
            <a:spAutoFit/>
          </a:bodyPr>
          <a:lstStyle/>
          <a:p>
            <a:r>
              <a:rPr lang="en-US" altLang="zh-CN" dirty="0" smtClean="0">
                <a:solidFill>
                  <a:srgbClr val="FFFF00"/>
                </a:solidFill>
                <a:latin typeface="맑은 고딕" panose="020B0503020000020004" pitchFamily="50" charset="-127"/>
                <a:ea typeface="맑은 고딕" panose="020B0503020000020004" pitchFamily="50" charset="-127"/>
                <a:cs typeface="Arial" panose="020B0604020202020204" pitchFamily="34" charset="0"/>
              </a:rPr>
              <a:t>③</a:t>
            </a:r>
            <a:endParaRPr lang="zh-CN" altLang="en-US" dirty="0">
              <a:solidFill>
                <a:srgbClr val="FFFF00"/>
              </a:solidFill>
            </a:endParaRPr>
          </a:p>
        </p:txBody>
      </p:sp>
    </p:spTree>
    <p:extLst>
      <p:ext uri="{BB962C8B-B14F-4D97-AF65-F5344CB8AC3E}">
        <p14:creationId xmlns:p14="http://schemas.microsoft.com/office/powerpoint/2010/main" val="1737462821"/>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Calculating persuasion and compromise probabilities</a:t>
            </a:r>
            <a:endParaRPr lang="zh-CN" altLang="en-US" sz="2800" dirty="0"/>
          </a:p>
        </p:txBody>
      </p:sp>
      <p:sp>
        <p:nvSpPr>
          <p:cNvPr id="5" name="직사각형 4"/>
          <p:cNvSpPr/>
          <p:nvPr/>
        </p:nvSpPr>
        <p:spPr>
          <a:xfrm>
            <a:off x="163906" y="1495391"/>
            <a:ext cx="8696720" cy="805349"/>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Dynamics Algorithm for layer A</a:t>
            </a:r>
            <a:endParaRPr lang="en-US" altLang="zh-CN" dirty="0" smtClean="0">
              <a:solidFill>
                <a:srgbClr val="000000"/>
              </a:solidFill>
              <a:latin typeface="Arial" panose="020B0604020202020204" pitchFamily="34" charset="0"/>
              <a:cs typeface="Arial" panose="020B0604020202020204" pitchFamily="34" charset="0"/>
            </a:endParaRPr>
          </a:p>
          <a:p>
            <a:pPr lvl="0">
              <a:spcBef>
                <a:spcPts val="1000"/>
              </a:spcBef>
              <a:buClr>
                <a:srgbClr val="004098"/>
              </a:buClr>
              <a:buSzPct val="100000"/>
            </a:pPr>
            <a:r>
              <a:rPr lang="en-US" altLang="zh-CN" dirty="0" smtClean="0">
                <a:solidFill>
                  <a:srgbClr val="000000"/>
                </a:solidFill>
                <a:latin typeface="Arial" panose="020B0604020202020204" pitchFamily="34" charset="0"/>
                <a:cs typeface="Arial" panose="020B0604020202020204" pitchFamily="34" charset="0"/>
              </a:rPr>
              <a:t>    M-Model(The influence of persuasion in opinion formation and polarization)</a:t>
            </a:r>
            <a:endParaRPr lang="en-US" altLang="zh-CN" b="1" dirty="0" smtClean="0">
              <a:solidFill>
                <a:srgbClr val="000000"/>
              </a:solidFill>
              <a:latin typeface="Arial" panose="020B0604020202020204" pitchFamily="34" charset="0"/>
              <a:cs typeface="Arial" panose="020B0604020202020204" pitchFamily="34" charset="0"/>
            </a:endParaRPr>
          </a:p>
        </p:txBody>
      </p:sp>
      <p:pic>
        <p:nvPicPr>
          <p:cNvPr id="7" name="그림 6"/>
          <p:cNvPicPr>
            <a:picLocks noChangeAspect="1"/>
          </p:cNvPicPr>
          <p:nvPr/>
        </p:nvPicPr>
        <p:blipFill rotWithShape="1">
          <a:blip r:embed="rId3"/>
          <a:srcRect l="12028" t="25447" r="18111" b="30019"/>
          <a:stretch/>
        </p:blipFill>
        <p:spPr>
          <a:xfrm>
            <a:off x="229667" y="2300741"/>
            <a:ext cx="4579024" cy="1631744"/>
          </a:xfrm>
          <a:prstGeom prst="rect">
            <a:avLst/>
          </a:prstGeom>
        </p:spPr>
      </p:pic>
      <p:sp>
        <p:nvSpPr>
          <p:cNvPr id="8" name="TextBox 7"/>
          <p:cNvSpPr txBox="1"/>
          <p:nvPr/>
        </p:nvSpPr>
        <p:spPr>
          <a:xfrm>
            <a:off x="4721528" y="2300740"/>
            <a:ext cx="3735238" cy="1107996"/>
          </a:xfrm>
          <a:prstGeom prst="rect">
            <a:avLst/>
          </a:prstGeom>
          <a:noFill/>
        </p:spPr>
        <p:txBody>
          <a:bodyPr wrap="square" rtlCol="0">
            <a:spAutoFit/>
          </a:bodyPr>
          <a:lstStyle/>
          <a:p>
            <a:r>
              <a:rPr lang="en-US" altLang="zh-CN" sz="1600" dirty="0" smtClean="0">
                <a:solidFill>
                  <a:schemeClr val="accent1"/>
                </a:solidFill>
                <a:latin typeface="Arial" panose="020B0604020202020204" pitchFamily="34" charset="0"/>
                <a:cs typeface="Arial" panose="020B0604020202020204" pitchFamily="34" charset="0"/>
              </a:rPr>
              <a:t>This model can have many states that</a:t>
            </a:r>
          </a:p>
          <a:p>
            <a:r>
              <a:rPr lang="en-US" altLang="zh-CN" sz="1600" dirty="0" smtClean="0">
                <a:solidFill>
                  <a:schemeClr val="accent1"/>
                </a:solidFill>
                <a:latin typeface="Arial" panose="020B0604020202020204" pitchFamily="34" charset="0"/>
                <a:cs typeface="Arial" panose="020B0604020202020204" pitchFamily="34" charset="0"/>
              </a:rPr>
              <a:t>are changed by probability p and q </a:t>
            </a:r>
          </a:p>
          <a:p>
            <a:r>
              <a:rPr lang="en-US" altLang="zh-CN" sz="1600" dirty="0" smtClean="0">
                <a:solidFill>
                  <a:schemeClr val="accent1"/>
                </a:solidFill>
                <a:latin typeface="Arial" panose="020B0604020202020204" pitchFamily="34" charset="0"/>
                <a:cs typeface="Arial" panose="020B0604020202020204" pitchFamily="34" charset="0"/>
              </a:rPr>
              <a:t>that is p + q  = 1, </a:t>
            </a:r>
            <a:r>
              <a:rPr lang="el-GR" altLang="zh-CN" sz="1600" dirty="0">
                <a:solidFill>
                  <a:schemeClr val="accent1"/>
                </a:solidFill>
                <a:latin typeface="Arial" panose="020B0604020202020204" pitchFamily="34" charset="0"/>
                <a:cs typeface="Arial" panose="020B0604020202020204" pitchFamily="34" charset="0"/>
              </a:rPr>
              <a:t>γ</a:t>
            </a:r>
            <a:r>
              <a:rPr lang="en-US" altLang="zh-CN" sz="1600" dirty="0">
                <a:solidFill>
                  <a:schemeClr val="accent1"/>
                </a:solidFill>
                <a:latin typeface="Arial" panose="020B0604020202020204" pitchFamily="34" charset="0"/>
                <a:cs typeface="Arial" panose="020B0604020202020204" pitchFamily="34" charset="0"/>
              </a:rPr>
              <a:t> = p / q</a:t>
            </a:r>
            <a:endParaRPr lang="en-US" altLang="zh-CN" sz="1600" dirty="0" smtClean="0">
              <a:solidFill>
                <a:schemeClr val="accent1"/>
              </a:solidFill>
              <a:latin typeface="Arial" panose="020B0604020202020204" pitchFamily="34" charset="0"/>
              <a:cs typeface="Arial" panose="020B0604020202020204" pitchFamily="34" charset="0"/>
            </a:endParaRPr>
          </a:p>
          <a:p>
            <a:endParaRPr lang="en-US" altLang="zh-CN" sz="1600" dirty="0" smtClean="0">
              <a:solidFill>
                <a:schemeClr val="accent1"/>
              </a:solidFill>
              <a:latin typeface="Arial" panose="020B0604020202020204" pitchFamily="34" charset="0"/>
              <a:cs typeface="Arial" panose="020B0604020202020204" pitchFamily="34" charset="0"/>
            </a:endParaRPr>
          </a:p>
        </p:txBody>
      </p:sp>
      <p:pic>
        <p:nvPicPr>
          <p:cNvPr id="9" name="그림 8"/>
          <p:cNvPicPr>
            <a:picLocks noChangeAspect="1"/>
          </p:cNvPicPr>
          <p:nvPr/>
        </p:nvPicPr>
        <p:blipFill rotWithShape="1">
          <a:blip r:embed="rId4">
            <a:clrChange>
              <a:clrFrom>
                <a:srgbClr val="FFFFFF"/>
              </a:clrFrom>
              <a:clrTo>
                <a:srgbClr val="FFFFFF">
                  <a:alpha val="0"/>
                </a:srgbClr>
              </a:clrTo>
            </a:clrChange>
          </a:blip>
          <a:srcRect l="29250" t="19441" r="25780" b="30932"/>
          <a:stretch/>
        </p:blipFill>
        <p:spPr>
          <a:xfrm>
            <a:off x="234886" y="3932485"/>
            <a:ext cx="4069229" cy="2476509"/>
          </a:xfrm>
          <a:prstGeom prst="rect">
            <a:avLst/>
          </a:prstGeom>
        </p:spPr>
      </p:pic>
      <p:pic>
        <p:nvPicPr>
          <p:cNvPr id="10" name="그림 9"/>
          <p:cNvPicPr>
            <a:picLocks noChangeAspect="1"/>
          </p:cNvPicPr>
          <p:nvPr/>
        </p:nvPicPr>
        <p:blipFill rotWithShape="1">
          <a:blip r:embed="rId5">
            <a:clrChange>
              <a:clrFrom>
                <a:srgbClr val="FFFFFF"/>
              </a:clrFrom>
              <a:clrTo>
                <a:srgbClr val="FFFFFF">
                  <a:alpha val="0"/>
                </a:srgbClr>
              </a:clrTo>
            </a:clrChange>
          </a:blip>
          <a:srcRect l="8691" t="20857" r="47976" b="68857"/>
          <a:stretch/>
        </p:blipFill>
        <p:spPr>
          <a:xfrm>
            <a:off x="4335490" y="5438751"/>
            <a:ext cx="4483698" cy="864459"/>
          </a:xfrm>
          <a:prstGeom prst="rect">
            <a:avLst/>
          </a:prstGeom>
        </p:spPr>
      </p:pic>
      <p:pic>
        <p:nvPicPr>
          <p:cNvPr id="11" name="그림 10"/>
          <p:cNvPicPr>
            <a:picLocks noChangeAspect="1"/>
          </p:cNvPicPr>
          <p:nvPr/>
        </p:nvPicPr>
        <p:blipFill rotWithShape="1">
          <a:blip r:embed="rId5">
            <a:clrChange>
              <a:clrFrom>
                <a:srgbClr val="FFFFFF"/>
              </a:clrFrom>
              <a:clrTo>
                <a:srgbClr val="FFFFFF">
                  <a:alpha val="0"/>
                </a:srgbClr>
              </a:clrTo>
            </a:clrChange>
          </a:blip>
          <a:srcRect l="9881" t="54191" r="47500" b="34952"/>
          <a:stretch/>
        </p:blipFill>
        <p:spPr>
          <a:xfrm>
            <a:off x="4436917" y="3988838"/>
            <a:ext cx="4280844" cy="838415"/>
          </a:xfrm>
          <a:prstGeom prst="rect">
            <a:avLst/>
          </a:prstGeom>
        </p:spPr>
      </p:pic>
      <p:sp>
        <p:nvSpPr>
          <p:cNvPr id="12" name="직사각형 11"/>
          <p:cNvSpPr/>
          <p:nvPr/>
        </p:nvSpPr>
        <p:spPr>
          <a:xfrm>
            <a:off x="4487630" y="3621953"/>
            <a:ext cx="4280844" cy="523220"/>
          </a:xfrm>
          <a:prstGeom prst="rect">
            <a:avLst/>
          </a:prstGeom>
        </p:spPr>
        <p:txBody>
          <a:bodyPr wrap="square">
            <a:spAutoFit/>
          </a:bodyPr>
          <a:lstStyle/>
          <a:p>
            <a:r>
              <a:rPr lang="en-US" altLang="zh-CN" sz="1400" dirty="0">
                <a:solidFill>
                  <a:srgbClr val="000000"/>
                </a:solidFill>
                <a:latin typeface="Arial" panose="020B0604020202020204" pitchFamily="34" charset="0"/>
                <a:cs typeface="Arial" panose="020B0604020202020204" pitchFamily="34" charset="0"/>
              </a:rPr>
              <a:t> compromise(probability p) : same orientation, </a:t>
            </a:r>
            <a:endParaRPr lang="en-US" altLang="zh-CN" sz="1400" dirty="0" smtClean="0">
              <a:solidFill>
                <a:srgbClr val="000000"/>
              </a:solidFill>
              <a:latin typeface="Arial" panose="020B0604020202020204" pitchFamily="34" charset="0"/>
              <a:cs typeface="Arial" panose="020B0604020202020204" pitchFamily="34" charset="0"/>
            </a:endParaRPr>
          </a:p>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                                            increasing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13" name="직사각형 12"/>
          <p:cNvSpPr/>
          <p:nvPr/>
        </p:nvSpPr>
        <p:spPr>
          <a:xfrm>
            <a:off x="4475017" y="4984921"/>
            <a:ext cx="4572000" cy="523220"/>
          </a:xfrm>
          <a:prstGeom prst="rect">
            <a:avLst/>
          </a:prstGeom>
        </p:spPr>
        <p:txBody>
          <a:bodyPr>
            <a:spAutoFit/>
          </a:bodyPr>
          <a:lstStyle/>
          <a:p>
            <a:r>
              <a:rPr lang="en-US" altLang="zh-CN" sz="1400" dirty="0">
                <a:solidFill>
                  <a:srgbClr val="000000"/>
                </a:solidFill>
                <a:latin typeface="Arial" panose="020B0604020202020204" pitchFamily="34" charset="0"/>
                <a:cs typeface="Arial" panose="020B0604020202020204" pitchFamily="34" charset="0"/>
              </a:rPr>
              <a:t> persuasion(probability q) : opposite orientation, </a:t>
            </a:r>
            <a:r>
              <a:rPr lang="en-US" altLang="zh-CN" sz="1400" dirty="0" smtClean="0">
                <a:solidFill>
                  <a:srgbClr val="000000"/>
                </a:solidFill>
                <a:latin typeface="Arial" panose="020B0604020202020204" pitchFamily="34" charset="0"/>
                <a:cs typeface="Arial" panose="020B0604020202020204" pitchFamily="34" charset="0"/>
              </a:rPr>
              <a:t> </a:t>
            </a:r>
          </a:p>
          <a:p>
            <a:r>
              <a:rPr lang="en-US" altLang="zh-CN" sz="1400" dirty="0">
                <a:solidFill>
                  <a:srgbClr val="000000"/>
                </a:solidFill>
                <a:latin typeface="Arial" panose="020B0604020202020204" pitchFamily="34" charset="0"/>
                <a:cs typeface="Arial" panose="020B0604020202020204" pitchFamily="34" charset="0"/>
              </a:rPr>
              <a:t> </a:t>
            </a:r>
            <a:r>
              <a:rPr lang="en-US" altLang="zh-CN" sz="1400" dirty="0" smtClean="0">
                <a:solidFill>
                  <a:srgbClr val="000000"/>
                </a:solidFill>
                <a:latin typeface="Arial" panose="020B0604020202020204" pitchFamily="34" charset="0"/>
                <a:cs typeface="Arial" panose="020B0604020202020204" pitchFamily="34" charset="0"/>
              </a:rPr>
              <a:t>                                          decreasing </a:t>
            </a:r>
            <a:r>
              <a:rPr lang="en-US" altLang="zh-CN" sz="1400" dirty="0">
                <a:solidFill>
                  <a:srgbClr val="000000"/>
                </a:solidFill>
                <a:latin typeface="Arial" panose="020B0604020202020204" pitchFamily="34" charset="0"/>
                <a:cs typeface="Arial" panose="020B0604020202020204" pitchFamily="34" charset="0"/>
              </a:rPr>
              <a:t>intensity</a:t>
            </a:r>
            <a:endParaRPr lang="zh-CN" altLang="en-US" sz="1400" dirty="0"/>
          </a:p>
        </p:txBody>
      </p:sp>
      <p:sp>
        <p:nvSpPr>
          <p:cNvPr id="15" name="직사각형 14"/>
          <p:cNvSpPr/>
          <p:nvPr/>
        </p:nvSpPr>
        <p:spPr>
          <a:xfrm>
            <a:off x="4602471" y="3197811"/>
            <a:ext cx="4572000" cy="307777"/>
          </a:xfrm>
          <a:prstGeom prst="rect">
            <a:avLst/>
          </a:prstGeom>
        </p:spPr>
        <p:txBody>
          <a:bodyPr>
            <a:spAutoFit/>
          </a:bodyPr>
          <a:lstStyle/>
          <a:p>
            <a:r>
              <a:rPr lang="en-US" altLang="zh-CN" sz="1400" dirty="0">
                <a:solidFill>
                  <a:schemeClr val="accent1"/>
                </a:solidFill>
                <a:latin typeface="Arial" panose="020B0604020202020204" pitchFamily="34" charset="0"/>
                <a:cs typeface="Arial" panose="020B0604020202020204" pitchFamily="34" charset="0"/>
              </a:rPr>
              <a:t> * Reinforcement(</a:t>
            </a:r>
            <a:r>
              <a:rPr lang="el-GR" altLang="zh-CN" sz="1400" dirty="0">
                <a:solidFill>
                  <a:schemeClr val="accent1"/>
                </a:solidFill>
                <a:latin typeface="Arial" panose="020B0604020202020204" pitchFamily="34" charset="0"/>
                <a:cs typeface="Arial" panose="020B0604020202020204" pitchFamily="34" charset="0"/>
              </a:rPr>
              <a:t>γ</a:t>
            </a:r>
            <a:r>
              <a:rPr lang="en-US" altLang="zh-CN" sz="1400" dirty="0">
                <a:solidFill>
                  <a:schemeClr val="accent1"/>
                </a:solidFill>
                <a:latin typeface="Arial" panose="020B0604020202020204" pitchFamily="34" charset="0"/>
                <a:cs typeface="Arial" panose="020B0604020202020204" pitchFamily="34" charset="0"/>
              </a:rPr>
              <a:t>) : the tendency to keep intensity</a:t>
            </a:r>
            <a:endParaRPr lang="zh-CN" altLang="en-US" sz="1400" dirty="0"/>
          </a:p>
        </p:txBody>
      </p:sp>
      <p:sp>
        <p:nvSpPr>
          <p:cNvPr id="16" name="직사각형 15"/>
          <p:cNvSpPr/>
          <p:nvPr/>
        </p:nvSpPr>
        <p:spPr>
          <a:xfrm>
            <a:off x="231421" y="6347889"/>
            <a:ext cx="5781189" cy="307777"/>
          </a:xfrm>
          <a:prstGeom prst="rect">
            <a:avLst/>
          </a:prstGeom>
        </p:spPr>
        <p:txBody>
          <a:bodyPr wrap="square">
            <a:spAutoFit/>
          </a:bodyPr>
          <a:lstStyle/>
          <a:p>
            <a:r>
              <a:rPr lang="en-US" altLang="zh-CN" sz="1400" dirty="0" smtClean="0">
                <a:solidFill>
                  <a:srgbClr val="000000"/>
                </a:solidFill>
                <a:latin typeface="Arial" panose="020B0604020202020204" pitchFamily="34" charset="0"/>
                <a:cs typeface="Arial" panose="020B0604020202020204" pitchFamily="34" charset="0"/>
              </a:rPr>
              <a:t>All edges are considered to update the states of nodes. </a:t>
            </a:r>
            <a:endParaRPr lang="zh-CN" altLang="en-US" sz="1400" dirty="0"/>
          </a:p>
        </p:txBody>
      </p:sp>
    </p:spTree>
    <p:extLst>
      <p:ext uri="{BB962C8B-B14F-4D97-AF65-F5344CB8AC3E}">
        <p14:creationId xmlns:p14="http://schemas.microsoft.com/office/powerpoint/2010/main" val="301500895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9" name="제목 2"/>
          <p:cNvSpPr>
            <a:spLocks noGrp="1"/>
          </p:cNvSpPr>
          <p:nvPr>
            <p:ph type="title"/>
          </p:nvPr>
        </p:nvSpPr>
        <p:spPr>
          <a:xfrm>
            <a:off x="49524" y="923477"/>
            <a:ext cx="8372163" cy="574183"/>
          </a:xfrm>
        </p:spPr>
        <p:txBody>
          <a:bodyPr>
            <a:normAutofit/>
          </a:bodyPr>
          <a:lstStyle/>
          <a:p>
            <a:pPr lvl="0"/>
            <a:r>
              <a:rPr lang="en-US" altLang="zh-CN" sz="2400" dirty="0" smtClean="0"/>
              <a:t>Calculating persuasion and compromise probabilities</a:t>
            </a:r>
            <a:endParaRPr lang="zh-CN" altLang="en-US" sz="2800" dirty="0"/>
          </a:p>
        </p:txBody>
      </p:sp>
      <p:sp>
        <p:nvSpPr>
          <p:cNvPr id="20" name="직사각형 19"/>
          <p:cNvSpPr/>
          <p:nvPr/>
        </p:nvSpPr>
        <p:spPr>
          <a:xfrm>
            <a:off x="181158" y="1607529"/>
            <a:ext cx="8696720" cy="707886"/>
          </a:xfrm>
          <a:prstGeom prst="rect">
            <a:avLst/>
          </a:prstGeom>
        </p:spPr>
        <p:txBody>
          <a:bodyPr wrap="square">
            <a:spAutoFit/>
          </a:bodyPr>
          <a:lstStyle/>
          <a:p>
            <a:pPr marL="228600" lvl="0" indent="-228600">
              <a:spcBef>
                <a:spcPts val="1000"/>
              </a:spcBef>
              <a:buClr>
                <a:srgbClr val="004098"/>
              </a:buClr>
              <a:buSzPct val="100000"/>
              <a:buFont typeface="Calibri" panose="020F0502020204030204" pitchFamily="34" charset="0"/>
              <a:buChar char="▪"/>
            </a:pPr>
            <a:r>
              <a:rPr lang="en-US" altLang="zh-CN" sz="2000" b="1" dirty="0" smtClean="0">
                <a:solidFill>
                  <a:srgbClr val="000000"/>
                </a:solidFill>
                <a:latin typeface="Arial" panose="020B0604020202020204" pitchFamily="34" charset="0"/>
                <a:cs typeface="Arial" panose="020B0604020202020204" pitchFamily="34" charset="0"/>
              </a:rPr>
              <a:t>To simplify dynamics for layer A, each node needs to calculate the probabilities of changing state. </a:t>
            </a:r>
            <a:endParaRPr lang="en-US" altLang="zh-CN" dirty="0" smtClean="0">
              <a:solidFill>
                <a:srgbClr val="000000"/>
              </a:solidFill>
              <a:latin typeface="Arial" panose="020B0604020202020204" pitchFamily="34" charset="0"/>
              <a:cs typeface="Arial" panose="020B0604020202020204" pitchFamily="34" charset="0"/>
            </a:endParaRPr>
          </a:p>
        </p:txBody>
      </p:sp>
      <p:grpSp>
        <p:nvGrpSpPr>
          <p:cNvPr id="2" name="그룹 1"/>
          <p:cNvGrpSpPr/>
          <p:nvPr/>
        </p:nvGrpSpPr>
        <p:grpSpPr>
          <a:xfrm>
            <a:off x="309654" y="2630091"/>
            <a:ext cx="2577678" cy="2671876"/>
            <a:chOff x="309654" y="2630091"/>
            <a:chExt cx="2577678" cy="2671876"/>
          </a:xfrm>
        </p:grpSpPr>
        <p:grpSp>
          <p:nvGrpSpPr>
            <p:cNvPr id="38" name="그룹 37"/>
            <p:cNvGrpSpPr/>
            <p:nvPr/>
          </p:nvGrpSpPr>
          <p:grpSpPr>
            <a:xfrm>
              <a:off x="309654" y="2630091"/>
              <a:ext cx="2577678" cy="2671876"/>
              <a:chOff x="7718846" y="1161789"/>
              <a:chExt cx="2577678" cy="2671876"/>
            </a:xfrm>
          </p:grpSpPr>
          <p:sp>
            <p:nvSpPr>
              <p:cNvPr id="39" name="타원 38"/>
              <p:cNvSpPr/>
              <p:nvPr/>
            </p:nvSpPr>
            <p:spPr>
              <a:xfrm>
                <a:off x="8912138" y="1674672"/>
                <a:ext cx="241801" cy="241801"/>
              </a:xfrm>
              <a:prstGeom prst="ellipse">
                <a:avLst/>
              </a:prstGeom>
              <a:solidFill>
                <a:srgbClr val="ED7D31"/>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prstClr val="black"/>
                  </a:solidFill>
                  <a:effectLst/>
                  <a:uLnTx/>
                  <a:uFillTx/>
                  <a:latin typeface="等线" panose="020F0502020204030204"/>
                  <a:ea typeface="等线" panose="02010600030101010101" pitchFamily="2" charset="-122"/>
                  <a:cs typeface="+mn-cs"/>
                </a:endParaRPr>
              </a:p>
            </p:txBody>
          </p:sp>
          <p:sp>
            <p:nvSpPr>
              <p:cNvPr id="40" name="타원 39"/>
              <p:cNvSpPr/>
              <p:nvPr/>
            </p:nvSpPr>
            <p:spPr>
              <a:xfrm>
                <a:off x="8916710" y="3591864"/>
                <a:ext cx="241801" cy="241801"/>
              </a:xfrm>
              <a:prstGeom prst="ellipse">
                <a:avLst/>
              </a:prstGeom>
              <a:solidFill>
                <a:srgbClr val="5B9BD5">
                  <a:lumMod val="75000"/>
                </a:srgbClr>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cxnSp>
            <p:nvCxnSpPr>
              <p:cNvPr id="41" name="직선 연결선 40"/>
              <p:cNvCxnSpPr>
                <a:stCxn id="39" idx="4"/>
                <a:endCxn id="40" idx="0"/>
              </p:cNvCxnSpPr>
              <p:nvPr/>
            </p:nvCxnSpPr>
            <p:spPr>
              <a:xfrm>
                <a:off x="9033039" y="1916473"/>
                <a:ext cx="4572" cy="1675391"/>
              </a:xfrm>
              <a:prstGeom prst="line">
                <a:avLst/>
              </a:prstGeom>
              <a:noFill/>
              <a:ln w="19050" cap="flat" cmpd="sng" algn="ctr">
                <a:solidFill>
                  <a:sysClr val="windowText" lastClr="000000"/>
                </a:solidFill>
                <a:prstDash val="solid"/>
                <a:miter lim="800000"/>
              </a:ln>
              <a:effectLst/>
            </p:spPr>
          </p:cxnSp>
          <p:sp>
            <p:nvSpPr>
              <p:cNvPr id="42" name="타원 41"/>
              <p:cNvSpPr/>
              <p:nvPr/>
            </p:nvSpPr>
            <p:spPr>
              <a:xfrm>
                <a:off x="7718846" y="1253359"/>
                <a:ext cx="241801" cy="241801"/>
              </a:xfrm>
              <a:prstGeom prst="ellipse">
                <a:avLst/>
              </a:prstGeom>
              <a:solidFill>
                <a:srgbClr val="ED7D31"/>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43" name="타원 42"/>
              <p:cNvSpPr/>
              <p:nvPr/>
            </p:nvSpPr>
            <p:spPr>
              <a:xfrm>
                <a:off x="9890820" y="1161789"/>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44" name="타원 43"/>
              <p:cNvSpPr/>
              <p:nvPr/>
            </p:nvSpPr>
            <p:spPr>
              <a:xfrm>
                <a:off x="7718846" y="2149302"/>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sp>
            <p:nvSpPr>
              <p:cNvPr id="45" name="타원 44"/>
              <p:cNvSpPr/>
              <p:nvPr/>
            </p:nvSpPr>
            <p:spPr>
              <a:xfrm>
                <a:off x="10054723" y="2234792"/>
                <a:ext cx="241801" cy="241801"/>
              </a:xfrm>
              <a:prstGeom prst="ellipse">
                <a:avLst/>
              </a:prstGeom>
              <a:solidFill>
                <a:srgbClr val="C00000"/>
              </a:solidFill>
              <a:ln w="12700" cap="flat" cmpd="sng" algn="ctr">
                <a:noFill/>
                <a:prstDash val="solid"/>
                <a:miter lim="800000"/>
              </a:ln>
              <a:effectLst/>
              <a:scene3d>
                <a:camera prst="orthographicFront">
                  <a:rot lat="0" lon="0" rev="0"/>
                </a:camera>
                <a:lightRig rig="contrasting" dir="t">
                  <a:rot lat="0" lon="0" rev="7800000"/>
                </a:lightRig>
              </a:scene3d>
              <a:sp3d>
                <a:bevelT w="139700" h="139700"/>
              </a:sp3d>
            </p:spPr>
            <p:txBody>
              <a:bodyPr rtlCol="0" anchor="ctr"/>
              <a:lstStyle/>
              <a:p>
                <a:pPr marL="0" marR="0" lvl="0" indent="0" algn="ctr" defTabSz="914400" eaLnBrk="1" fontAlgn="auto" latinLnBrk="0" hangingPunct="1">
                  <a:lnSpc>
                    <a:spcPct val="100000"/>
                  </a:lnSpc>
                  <a:spcBef>
                    <a:spcPts val="0"/>
                  </a:spcBef>
                  <a:spcAft>
                    <a:spcPts val="0"/>
                  </a:spcAft>
                  <a:buClrTx/>
                  <a:buSzTx/>
                  <a:buFontTx/>
                  <a:buNone/>
                  <a:tabLst/>
                  <a:defRPr/>
                </a:pPr>
                <a:endParaRPr kumimoji="0" lang="zh-CN" altLang="en-US" sz="1800" b="1" i="0" u="none" strike="noStrike" kern="0" cap="none" spc="0" normalizeH="0" baseline="0" noProof="0" dirty="0" smtClean="0">
                  <a:ln w="22225">
                    <a:solidFill>
                      <a:srgbClr val="ED7D31"/>
                    </a:solidFill>
                    <a:prstDash val="solid"/>
                  </a:ln>
                  <a:solidFill>
                    <a:srgbClr val="ED7D31">
                      <a:lumMod val="40000"/>
                      <a:lumOff val="60000"/>
                    </a:srgbClr>
                  </a:solidFill>
                  <a:effectLst/>
                  <a:uLnTx/>
                  <a:uFillTx/>
                  <a:latin typeface="等线" panose="020F0502020204030204"/>
                  <a:ea typeface="等线" panose="02010600030101010101" pitchFamily="2" charset="-122"/>
                  <a:cs typeface="+mn-cs"/>
                </a:endParaRPr>
              </a:p>
            </p:txBody>
          </p:sp>
          <p:cxnSp>
            <p:nvCxnSpPr>
              <p:cNvPr id="46" name="직선 연결선 45"/>
              <p:cNvCxnSpPr>
                <a:stCxn id="42" idx="5"/>
                <a:endCxn id="39" idx="1"/>
              </p:cNvCxnSpPr>
              <p:nvPr/>
            </p:nvCxnSpPr>
            <p:spPr>
              <a:xfrm>
                <a:off x="7925236" y="1459749"/>
                <a:ext cx="1022313" cy="250334"/>
              </a:xfrm>
              <a:prstGeom prst="line">
                <a:avLst/>
              </a:prstGeom>
              <a:noFill/>
              <a:ln w="19050" cap="flat" cmpd="sng" algn="ctr">
                <a:solidFill>
                  <a:srgbClr val="4472C4"/>
                </a:solidFill>
                <a:prstDash val="solid"/>
                <a:miter lim="800000"/>
              </a:ln>
              <a:effectLst/>
            </p:spPr>
          </p:cxnSp>
          <p:cxnSp>
            <p:nvCxnSpPr>
              <p:cNvPr id="47" name="직선 연결선 46"/>
              <p:cNvCxnSpPr>
                <a:stCxn id="39" idx="7"/>
                <a:endCxn id="43" idx="3"/>
              </p:cNvCxnSpPr>
              <p:nvPr/>
            </p:nvCxnSpPr>
            <p:spPr>
              <a:xfrm flipV="1">
                <a:off x="9118528" y="1368179"/>
                <a:ext cx="807703" cy="341904"/>
              </a:xfrm>
              <a:prstGeom prst="line">
                <a:avLst/>
              </a:prstGeom>
              <a:noFill/>
              <a:ln w="19050" cap="flat" cmpd="sng" algn="ctr">
                <a:solidFill>
                  <a:srgbClr val="4472C4"/>
                </a:solidFill>
                <a:prstDash val="solid"/>
                <a:miter lim="800000"/>
              </a:ln>
              <a:effectLst/>
            </p:spPr>
          </p:cxnSp>
          <p:cxnSp>
            <p:nvCxnSpPr>
              <p:cNvPr id="48" name="직선 연결선 47"/>
              <p:cNvCxnSpPr>
                <a:stCxn id="45" idx="1"/>
                <a:endCxn id="39" idx="5"/>
              </p:cNvCxnSpPr>
              <p:nvPr/>
            </p:nvCxnSpPr>
            <p:spPr>
              <a:xfrm flipH="1" flipV="1">
                <a:off x="9118528" y="1881062"/>
                <a:ext cx="971606" cy="389141"/>
              </a:xfrm>
              <a:prstGeom prst="line">
                <a:avLst/>
              </a:prstGeom>
              <a:noFill/>
              <a:ln w="19050" cap="flat" cmpd="sng" algn="ctr">
                <a:solidFill>
                  <a:srgbClr val="4472C4"/>
                </a:solidFill>
                <a:prstDash val="solid"/>
                <a:miter lim="800000"/>
              </a:ln>
              <a:effectLst/>
            </p:spPr>
          </p:cxnSp>
          <p:cxnSp>
            <p:nvCxnSpPr>
              <p:cNvPr id="49" name="직선 연결선 48"/>
              <p:cNvCxnSpPr>
                <a:stCxn id="39" idx="3"/>
                <a:endCxn id="44" idx="7"/>
              </p:cNvCxnSpPr>
              <p:nvPr/>
            </p:nvCxnSpPr>
            <p:spPr>
              <a:xfrm flipH="1">
                <a:off x="7925236" y="1881062"/>
                <a:ext cx="1022313" cy="303651"/>
              </a:xfrm>
              <a:prstGeom prst="line">
                <a:avLst/>
              </a:prstGeom>
              <a:noFill/>
              <a:ln w="19050" cap="flat" cmpd="sng" algn="ctr">
                <a:solidFill>
                  <a:srgbClr val="4472C4"/>
                </a:solidFill>
                <a:prstDash val="solid"/>
                <a:miter lim="800000"/>
              </a:ln>
              <a:effectLst/>
            </p:spPr>
          </p:cxnSp>
          <p:sp>
            <p:nvSpPr>
              <p:cNvPr id="50" name="TextBox 49"/>
              <p:cNvSpPr txBox="1"/>
              <p:nvPr/>
            </p:nvSpPr>
            <p:spPr>
              <a:xfrm>
                <a:off x="8188306" y="1241583"/>
                <a:ext cx="7374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4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51" name="TextBox 50"/>
              <p:cNvSpPr txBox="1"/>
              <p:nvPr/>
            </p:nvSpPr>
            <p:spPr>
              <a:xfrm>
                <a:off x="9092508" y="1222116"/>
                <a:ext cx="7374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4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52" name="TextBox 51"/>
              <p:cNvSpPr txBox="1"/>
              <p:nvPr/>
            </p:nvSpPr>
            <p:spPr>
              <a:xfrm>
                <a:off x="9442880" y="1764773"/>
                <a:ext cx="7374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4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53" name="TextBox 52"/>
              <p:cNvSpPr txBox="1"/>
              <p:nvPr/>
            </p:nvSpPr>
            <p:spPr>
              <a:xfrm>
                <a:off x="7852608" y="1727173"/>
                <a:ext cx="7374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prob.p</a:t>
                </a:r>
                <a:endParaRPr kumimoji="0" lang="zh-CN" altLang="en-US" sz="14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sp>
            <p:nvSpPr>
              <p:cNvPr id="54" name="TextBox 53"/>
              <p:cNvSpPr txBox="1"/>
              <p:nvPr/>
            </p:nvSpPr>
            <p:spPr>
              <a:xfrm>
                <a:off x="9033038" y="2666905"/>
                <a:ext cx="737427" cy="307777"/>
              </a:xfrm>
              <a:prstGeom prst="rect">
                <a:avLst/>
              </a:prstGeom>
              <a:noFill/>
            </p:spPr>
            <p:txBody>
              <a:bodyPr wrap="square" rtlCol="0">
                <a:spAutoFit/>
              </a:bodyPr>
              <a:lstStyle/>
              <a:p>
                <a:pPr marL="0" marR="0" lvl="0" indent="0" defTabSz="914400" eaLnBrk="1" fontAlgn="auto" latinLnBrk="0" hangingPunct="1">
                  <a:lnSpc>
                    <a:spcPct val="100000"/>
                  </a:lnSpc>
                  <a:spcBef>
                    <a:spcPts val="0"/>
                  </a:spcBef>
                  <a:spcAft>
                    <a:spcPts val="0"/>
                  </a:spcAft>
                  <a:buClrTx/>
                  <a:buSzTx/>
                  <a:buFontTx/>
                  <a:buNone/>
                  <a:tabLst/>
                  <a:defRPr/>
                </a:pPr>
                <a:r>
                  <a:rPr kumimoji="0" lang="en-US" altLang="zh-CN" sz="1400" b="0" i="0" u="none" strike="noStrike" kern="0" cap="none" spc="0" normalizeH="0" baseline="0" noProof="0" dirty="0" err="1" smtClean="0">
                    <a:ln>
                      <a:noFill/>
                    </a:ln>
                    <a:solidFill>
                      <a:prstClr val="black"/>
                    </a:solidFill>
                    <a:effectLst/>
                    <a:uLnTx/>
                    <a:uFillTx/>
                    <a:latin typeface="Arial" panose="020B0604020202020204" pitchFamily="34" charset="0"/>
                    <a:cs typeface="Arial" panose="020B0604020202020204" pitchFamily="34" charset="0"/>
                  </a:rPr>
                  <a:t>prob.q</a:t>
                </a:r>
                <a:endParaRPr kumimoji="0" lang="zh-CN" altLang="en-US" sz="1400" b="0" i="0" u="none" strike="noStrike" kern="0" cap="none" spc="0" normalizeH="0" baseline="30000" noProof="0" dirty="0" smtClean="0">
                  <a:ln>
                    <a:noFill/>
                  </a:ln>
                  <a:solidFill>
                    <a:prstClr val="black"/>
                  </a:solidFill>
                  <a:effectLst/>
                  <a:uLnTx/>
                  <a:uFillTx/>
                  <a:latin typeface="Arial" panose="020B0604020202020204" pitchFamily="34" charset="0"/>
                  <a:cs typeface="Arial" panose="020B0604020202020204" pitchFamily="34" charset="0"/>
                </a:endParaRPr>
              </a:p>
            </p:txBody>
          </p:sp>
        </p:grpSp>
        <p:sp>
          <p:nvSpPr>
            <p:cNvPr id="55" name="타원 54"/>
            <p:cNvSpPr/>
            <p:nvPr/>
          </p:nvSpPr>
          <p:spPr>
            <a:xfrm>
              <a:off x="1338187" y="2972000"/>
              <a:ext cx="568278" cy="597735"/>
            </a:xfrm>
            <a:prstGeom prst="ellipse">
              <a:avLst/>
            </a:prstGeom>
            <a:noFill/>
            <a:ln w="19050">
              <a:solidFill>
                <a:schemeClr val="tx2"/>
              </a:solidFill>
              <a:prstDash val="sys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grpSp>
      <p:sp>
        <p:nvSpPr>
          <p:cNvPr id="61" name="Rectangle 2"/>
          <p:cNvSpPr>
            <a:spLocks noChangeArrowheads="1"/>
          </p:cNvSpPr>
          <p:nvPr/>
        </p:nvSpPr>
        <p:spPr bwMode="auto">
          <a:xfrm>
            <a:off x="2133712" y="4629562"/>
            <a:ext cx="9844801" cy="4734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ctr" anchorCtr="0" compatLnSpc="1">
            <a:prstTxWarp prst="textNoShape">
              <a:avLst/>
            </a:prstTxWarp>
            <a:spAutoFit/>
          </a:bodyPr>
          <a:lstStyle/>
          <a:p>
            <a:endParaRPr lang="zh-CN" altLang="en-US"/>
          </a:p>
        </p:txBody>
      </p:sp>
      <p:graphicFrame>
        <p:nvGraphicFramePr>
          <p:cNvPr id="62" name="개체 61"/>
          <p:cNvGraphicFramePr>
            <a:graphicFrameLocks noChangeAspect="1"/>
          </p:cNvGraphicFramePr>
          <p:nvPr>
            <p:extLst>
              <p:ext uri="{D42A27DB-BD31-4B8C-83A1-F6EECF244321}">
                <p14:modId xmlns:p14="http://schemas.microsoft.com/office/powerpoint/2010/main" val="3249216152"/>
              </p:ext>
            </p:extLst>
          </p:nvPr>
        </p:nvGraphicFramePr>
        <p:xfrm>
          <a:off x="1845293" y="4510367"/>
          <a:ext cx="6846865" cy="2024173"/>
        </p:xfrm>
        <a:graphic>
          <a:graphicData uri="http://schemas.openxmlformats.org/presentationml/2006/ole">
            <mc:AlternateContent xmlns:mc="http://schemas.openxmlformats.org/markup-compatibility/2006">
              <mc:Choice xmlns:v="urn:schemas-microsoft-com:vml" Requires="v">
                <p:oleObj spid="_x0000_s1061" name="Equation" r:id="rId4" imgW="4800600" imgH="1422400" progId="Equation.DSMT4">
                  <p:embed/>
                </p:oleObj>
              </mc:Choice>
              <mc:Fallback>
                <p:oleObj name="Equation" r:id="rId4" imgW="4800600" imgH="1422400" progId="Equation.DSMT4">
                  <p:embed/>
                  <p:pic>
                    <p:nvPicPr>
                      <p:cNvPr id="0" name="Object 1"/>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845293" y="4510367"/>
                        <a:ext cx="6846865" cy="2024173"/>
                      </a:xfrm>
                      <a:prstGeom prst="rect">
                        <a:avLst/>
                      </a:prstGeom>
                      <a:noFill/>
                    </p:spPr>
                  </p:pic>
                </p:oleObj>
              </mc:Fallback>
            </mc:AlternateContent>
          </a:graphicData>
        </a:graphic>
      </p:graphicFrame>
      <p:sp>
        <p:nvSpPr>
          <p:cNvPr id="63" name="직사각형 62"/>
          <p:cNvSpPr/>
          <p:nvPr/>
        </p:nvSpPr>
        <p:spPr>
          <a:xfrm>
            <a:off x="3170476" y="2865090"/>
            <a:ext cx="8696720" cy="713016"/>
          </a:xfrm>
          <a:prstGeom prst="rect">
            <a:avLst/>
          </a:prstGeom>
        </p:spPr>
        <p:txBody>
          <a:bodyPr wrap="square">
            <a:spAutoFit/>
          </a:bodyPr>
          <a:lstStyle/>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Through each node and its neighbor nodes, </a:t>
            </a:r>
          </a:p>
          <a:p>
            <a:pPr lvl="0">
              <a:spcBef>
                <a:spcPts val="1000"/>
              </a:spcBef>
              <a:buClr>
                <a:srgbClr val="004098"/>
              </a:buClr>
              <a:buSzPct val="100000"/>
            </a:pPr>
            <a:r>
              <a:rPr lang="en-US" altLang="zh-CN" sz="1600" dirty="0" smtClean="0">
                <a:solidFill>
                  <a:srgbClr val="000000"/>
                </a:solidFill>
                <a:latin typeface="Arial" panose="020B0604020202020204" pitchFamily="34" charset="0"/>
                <a:cs typeface="Arial" panose="020B0604020202020204" pitchFamily="34" charset="0"/>
              </a:rPr>
              <a:t>we can calculate the probability of changing state. </a:t>
            </a:r>
            <a:endParaRPr lang="en-US" altLang="zh-CN" sz="1400" dirty="0" smtClean="0">
              <a:solidFill>
                <a:srgbClr val="000000"/>
              </a:solidFill>
              <a:latin typeface="Arial" panose="020B0604020202020204" pitchFamily="34" charset="0"/>
              <a:cs typeface="Arial" panose="020B0604020202020204" pitchFamily="34" charset="0"/>
            </a:endParaRPr>
          </a:p>
        </p:txBody>
      </p:sp>
    </p:spTree>
    <p:extLst>
      <p:ext uri="{BB962C8B-B14F-4D97-AF65-F5344CB8AC3E}">
        <p14:creationId xmlns:p14="http://schemas.microsoft.com/office/powerpoint/2010/main" val="3231611364"/>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400" dirty="0" smtClean="0"/>
              <a:t>Dynamics of generalized model</a:t>
            </a:r>
            <a:endParaRPr lang="zh-CN" altLang="en-US" sz="2800" dirty="0"/>
          </a:p>
        </p:txBody>
      </p:sp>
      <mc:AlternateContent xmlns:mc="http://schemas.openxmlformats.org/markup-compatibility/2006" xmlns:a14="http://schemas.microsoft.com/office/drawing/2010/main">
        <mc:Choice Requires="a14">
          <p:graphicFrame>
            <p:nvGraphicFramePr>
              <p:cNvPr id="14" name="표 13"/>
              <p:cNvGraphicFramePr>
                <a:graphicFrameLocks noGrp="1"/>
              </p:cNvGraphicFramePr>
              <p:nvPr>
                <p:extLst>
                  <p:ext uri="{D42A27DB-BD31-4B8C-83A1-F6EECF244321}">
                    <p14:modId xmlns:p14="http://schemas.microsoft.com/office/powerpoint/2010/main" val="2262613394"/>
                  </p:ext>
                </p:extLst>
              </p:nvPr>
            </p:nvGraphicFramePr>
            <p:xfrm>
              <a:off x="143754" y="1673467"/>
              <a:ext cx="8146231" cy="4905777"/>
            </p:xfrm>
            <a:graphic>
              <a:graphicData uri="http://schemas.openxmlformats.org/drawingml/2006/table">
                <a:tbl>
                  <a:tblPr firstRow="1" firstCol="1" bandRow="1">
                    <a:tableStyleId>{5940675A-B579-460E-94D1-54222C63F5DA}</a:tableStyleId>
                  </a:tblPr>
                  <a:tblGrid>
                    <a:gridCol w="1012471">
                      <a:extLst>
                        <a:ext uri="{9D8B030D-6E8A-4147-A177-3AD203B41FA5}">
                          <a16:colId xmlns:a16="http://schemas.microsoft.com/office/drawing/2014/main" val="2985375347"/>
                        </a:ext>
                      </a:extLst>
                    </a:gridCol>
                    <a:gridCol w="7133760">
                      <a:extLst>
                        <a:ext uri="{9D8B030D-6E8A-4147-A177-3AD203B41FA5}">
                          <a16:colId xmlns:a16="http://schemas.microsoft.com/office/drawing/2014/main" val="2190127685"/>
                        </a:ext>
                      </a:extLst>
                    </a:gridCol>
                  </a:tblGrid>
                  <a:tr h="541274">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Div.</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Dynamics</a:t>
                          </a:r>
                          <a:r>
                            <a:rPr lang="en-US" altLang="zh-CN" sz="1200" kern="100" baseline="0" dirty="0" smtClean="0">
                              <a:effectLst/>
                              <a:latin typeface="Arial" panose="020B0604020202020204" pitchFamily="34" charset="0"/>
                              <a:ea typeface="+mj-ea"/>
                              <a:cs typeface="Arial" panose="020B0604020202020204" pitchFamily="34" charset="0"/>
                            </a:rPr>
                            <a:t> of generalized Model</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5861657"/>
                      </a:ext>
                    </a:extLst>
                  </a:tr>
                  <a:tr h="2253742">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A</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Aft>
                              <a:spcPts val="0"/>
                            </a:spcAft>
                          </a:pPr>
                          <a:endParaRPr lang="en-US" sz="1400" kern="100" dirty="0" smtClean="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683146"/>
                      </a:ext>
                    </a:extLst>
                  </a:tr>
                  <a:tr h="2110761">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B</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pPr algn="ctr">
                            <a:spcAft>
                              <a:spcPts val="0"/>
                            </a:spcAft>
                          </a:pPr>
                          <a14:m>
                            <m:oMathPara xmlns:m="http://schemas.openxmlformats.org/officeDocument/2006/math">
                              <m:oMathParaPr>
                                <m:jc m:val="centerGroup"/>
                              </m:oMathParaPr>
                              <m:oMath xmlns:m="http://schemas.openxmlformats.org/officeDocument/2006/math">
                                <m:sSub>
                                  <m:sSubPr>
                                    <m:ctrlPr>
                                      <a:rPr lang="zh-CN" altLang="en-US" sz="1600" i="1" kern="1200" smtClean="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𝑃</m:t>
                                    </m:r>
                                  </m:e>
                                  <m:sub>
                                    <m:r>
                                      <a:rPr lang="zh-CN" altLang="en-US" sz="1600" i="1" kern="1200">
                                        <a:solidFill>
                                          <a:schemeClr val="tx1"/>
                                        </a:solidFill>
                                        <a:latin typeface="Cambria Math" panose="02040503050406030204" pitchFamily="18" charset="0"/>
                                        <a:ea typeface="+mn-ea"/>
                                        <a:cs typeface="+mn-cs"/>
                                      </a:rPr>
                                      <m:t>𝐵</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r>
                                  <a:rPr lang="zh-CN" altLang="en-US" sz="1600" i="0" smtClean="0">
                                    <a:latin typeface="Cambria Math" panose="02040503050406030204" pitchFamily="18" charset="0"/>
                                  </a:rPr>
                                  <m:t>=</m:t>
                                </m:r>
                                <m:d>
                                  <m:dPr>
                                    <m:endChr m:val=""/>
                                    <m:ctrlPr>
                                      <a:rPr lang="zh-CN" altLang="en-US" sz="1600" i="1" kern="1200" smtClean="0">
                                        <a:solidFill>
                                          <a:schemeClr val="tx1"/>
                                        </a:solidFill>
                                        <a:latin typeface="Cambria Math" panose="02040503050406030204" pitchFamily="18" charset="0"/>
                                        <a:ea typeface="+mn-ea"/>
                                        <a:cs typeface="+mn-cs"/>
                                      </a:rPr>
                                    </m:ctrlPr>
                                  </m:dPr>
                                  <m:e>
                                    <m:m>
                                      <m:mPr>
                                        <m:mcs>
                                          <m:mc>
                                            <m:mcPr>
                                              <m:count m:val="1"/>
                                              <m:mcJc m:val="center"/>
                                            </m:mcPr>
                                          </m:mc>
                                        </m:mcs>
                                        <m:ctrlPr>
                                          <a:rPr lang="zh-CN" altLang="en-US" sz="1600" i="1" kern="1200">
                                            <a:solidFill>
                                              <a:schemeClr val="tx1"/>
                                            </a:solidFill>
                                            <a:latin typeface="Cambria Math" panose="02040503050406030204" pitchFamily="18" charset="0"/>
                                            <a:ea typeface="+mn-ea"/>
                                            <a:cs typeface="+mn-cs"/>
                                          </a:rPr>
                                        </m:ctrlPr>
                                      </m:mPr>
                                      <m:mr>
                                        <m:e>
                                          <m:sSup>
                                            <m:sSupPr>
                                              <m:ctrlPr>
                                                <a:rPr lang="zh-CN" altLang="en-US" sz="1600" i="1" kern="1200">
                                                  <a:solidFill>
                                                    <a:schemeClr val="tx1"/>
                                                  </a:solidFill>
                                                  <a:latin typeface="Cambria Math" panose="02040503050406030204" pitchFamily="18" charset="0"/>
                                                  <a:ea typeface="+mn-ea"/>
                                                  <a:cs typeface="+mn-cs"/>
                                                </a:rPr>
                                              </m:ctrlPr>
                                            </m:sSupPr>
                                            <m:e>
                                              <m:d>
                                                <m:dPr>
                                                  <m:ctrlPr>
                                                    <a:rPr lang="zh-CN" altLang="en-US" sz="1600" i="1" kern="1200">
                                                      <a:solidFill>
                                                        <a:schemeClr val="tx1"/>
                                                      </a:solidFill>
                                                      <a:latin typeface="Cambria Math" panose="02040503050406030204" pitchFamily="18" charset="0"/>
                                                      <a:ea typeface="+mn-ea"/>
                                                      <a:cs typeface="+mn-cs"/>
                                                    </a:rPr>
                                                  </m:ctrlPr>
                                                </m:dPr>
                                                <m:e>
                                                  <m:f>
                                                    <m:fPr>
                                                      <m:ctrlPr>
                                                        <a:rPr lang="zh-CN" altLang="en-US" sz="1600" i="1" kern="1200">
                                                          <a:solidFill>
                                                            <a:schemeClr val="tx1"/>
                                                          </a:solidFill>
                                                          <a:latin typeface="Cambria Math" panose="02040503050406030204" pitchFamily="18" charset="0"/>
                                                          <a:ea typeface="+mn-ea"/>
                                                          <a:cs typeface="+mn-cs"/>
                                                        </a:rPr>
                                                      </m:ctrlPr>
                                                    </m:fPr>
                                                    <m:num>
                                                      <m:sSup>
                                                        <m:sSupPr>
                                                          <m:ctrlPr>
                                                            <a:rPr lang="zh-CN" altLang="en-US" sz="1600" i="1" kern="1200">
                                                              <a:solidFill>
                                                                <a:schemeClr val="tx1"/>
                                                              </a:solidFill>
                                                              <a:latin typeface="Cambria Math" panose="02040503050406030204" pitchFamily="18" charset="0"/>
                                                              <a:ea typeface="+mn-ea"/>
                                                              <a:cs typeface="+mn-cs"/>
                                                            </a:rPr>
                                                          </m:ctrlPr>
                                                        </m:sSupPr>
                                                        <m:e>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num>
                                                    <m:den>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𝑖</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𝑒</m:t>
                                                          </m:r>
                                                        </m:e>
                                                        <m:sub>
                                                          <m:r>
                                                            <a:rPr lang="zh-CN" altLang="en-US" sz="1600" i="1" kern="1200">
                                                              <a:solidFill>
                                                                <a:schemeClr val="tx1"/>
                                                              </a:solidFill>
                                                              <a:latin typeface="Cambria Math" panose="02040503050406030204" pitchFamily="18" charset="0"/>
                                                              <a:ea typeface="+mn-ea"/>
                                                              <a:cs typeface="+mn-cs"/>
                                                            </a:rPr>
                                                            <m:t>𝑖</m:t>
                                                          </m:r>
                                                        </m:sub>
                                                      </m:sSub>
                                                    </m:den>
                                                  </m:f>
                                                </m:e>
                                              </m:d>
                                            </m:e>
                                            <m:sup>
                                              <m:f>
                                                <m:fPr>
                                                  <m:ctrlPr>
                                                    <a:rPr lang="zh-CN" altLang="en-US" sz="1600" i="1" kern="1200">
                                                      <a:solidFill>
                                                        <a:schemeClr val="tx1"/>
                                                      </a:solidFill>
                                                      <a:latin typeface="Cambria Math" panose="02040503050406030204" pitchFamily="18" charset="0"/>
                                                      <a:ea typeface="+mn-ea"/>
                                                      <a:cs typeface="+mn-cs"/>
                                                    </a:rPr>
                                                  </m:ctrlPr>
                                                </m:fPr>
                                                <m:num>
                                                  <m:r>
                                                    <a:rPr lang="zh-CN" altLang="en-US" sz="1600" i="0" kern="1200">
                                                      <a:solidFill>
                                                        <a:schemeClr val="tx1"/>
                                                      </a:solidFill>
                                                      <a:latin typeface="Cambria Math" panose="02040503050406030204" pitchFamily="18" charset="0"/>
                                                      <a:ea typeface="+mn-ea"/>
                                                      <a:cs typeface="+mn-cs"/>
                                                    </a:rPr>
                                                    <m:t>1</m:t>
                                                  </m:r>
                                                </m:num>
                                                <m:den>
                                                  <m:r>
                                                    <a:rPr lang="zh-CN" altLang="en-US" sz="1600" i="1" kern="1200">
                                                      <a:solidFill>
                                                        <a:schemeClr val="tx1"/>
                                                      </a:solidFill>
                                                      <a:latin typeface="Cambria Math" panose="02040503050406030204" pitchFamily="18" charset="0"/>
                                                      <a:ea typeface="+mn-ea"/>
                                                      <a:cs typeface="+mn-cs"/>
                                                    </a:rPr>
                                                    <m:t>𝑣</m:t>
                                                  </m:r>
                                                </m:den>
                                              </m:f>
                                            </m:sup>
                                          </m:sSup>
                                          <m:r>
                                            <a:rPr lang="zh-CN" altLang="en-US" sz="1600" i="0" kern="1200">
                                              <a:solidFill>
                                                <a:schemeClr val="tx1"/>
                                              </a:solidFill>
                                              <a:latin typeface="Cambria Math" panose="02040503050406030204" pitchFamily="18" charset="0"/>
                                              <a:ea typeface="+mn-ea"/>
                                              <a:cs typeface="+mn-cs"/>
                                            </a:rPr>
                                            <m:t>⋅</m:t>
                                          </m:r>
                                          <m:d>
                                            <m:dPr>
                                              <m:ctrlPr>
                                                <a:rPr lang="zh-CN" altLang="en-US" sz="1600" i="1" kern="1200">
                                                  <a:solidFill>
                                                    <a:schemeClr val="tx1"/>
                                                  </a:solidFill>
                                                  <a:latin typeface="Cambria Math" panose="02040503050406030204" pitchFamily="18" charset="0"/>
                                                  <a:ea typeface="+mn-ea"/>
                                                  <a:cs typeface="+mn-cs"/>
                                                </a:rPr>
                                              </m:ctrlPr>
                                            </m:dPr>
                                            <m:e>
                                              <m:f>
                                                <m:fPr>
                                                  <m:ctrlPr>
                                                    <a:rPr lang="zh-CN" altLang="en-US" sz="1600" i="1" kern="1200">
                                                      <a:solidFill>
                                                        <a:schemeClr val="tx1"/>
                                                      </a:solidFill>
                                                      <a:latin typeface="Cambria Math" panose="02040503050406030204" pitchFamily="18" charset="0"/>
                                                      <a:ea typeface="+mn-ea"/>
                                                      <a:cs typeface="+mn-cs"/>
                                                    </a:rPr>
                                                  </m:ctrlPr>
                                                </m:fPr>
                                                <m:num>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𝑖</m:t>
                                                      </m:r>
                                                    </m:e>
                                                    <m:sub>
                                                      <m:r>
                                                        <a:rPr lang="zh-CN" altLang="en-US" sz="1600" i="1" kern="1200">
                                                          <a:solidFill>
                                                            <a:schemeClr val="tx1"/>
                                                          </a:solidFill>
                                                          <a:latin typeface="Cambria Math" panose="02040503050406030204" pitchFamily="18" charset="0"/>
                                                          <a:ea typeface="+mn-ea"/>
                                                          <a:cs typeface="+mn-cs"/>
                                                        </a:rPr>
                                                        <m:t>𝑖</m:t>
                                                      </m:r>
                                                    </m:sub>
                                                  </m:sSub>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𝑒</m:t>
                                                      </m:r>
                                                    </m:e>
                                                    <m:sub>
                                                      <m:r>
                                                        <a:rPr lang="zh-CN" altLang="en-US" sz="1600" i="1" kern="1200">
                                                          <a:solidFill>
                                                            <a:schemeClr val="tx1"/>
                                                          </a:solidFill>
                                                          <a:latin typeface="Cambria Math" panose="02040503050406030204" pitchFamily="18" charset="0"/>
                                                          <a:ea typeface="+mn-ea"/>
                                                          <a:cs typeface="+mn-cs"/>
                                                        </a:rPr>
                                                        <m:t>𝑖</m:t>
                                                      </m:r>
                                                    </m:sub>
                                                  </m:sSub>
                                                </m:num>
                                                <m:den>
                                                  <m:sSup>
                                                    <m:sSupPr>
                                                      <m:ctrlPr>
                                                        <a:rPr lang="zh-CN" altLang="en-US" sz="1600" i="1" kern="1200">
                                                          <a:solidFill>
                                                            <a:schemeClr val="tx1"/>
                                                          </a:solidFill>
                                                          <a:latin typeface="Cambria Math" panose="02040503050406030204" pitchFamily="18" charset="0"/>
                                                          <a:ea typeface="+mn-ea"/>
                                                          <a:cs typeface="+mn-cs"/>
                                                        </a:rPr>
                                                      </m:ctrlPr>
                                                    </m:sSupPr>
                                                    <m:e>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den>
                                              </m:f>
                                            </m:e>
                                          </m:d>
                                          <m:r>
                                            <a:rPr lang="zh-CN" altLang="en-US" sz="1600" i="0" kern="1200">
                                              <a:solidFill>
                                                <a:schemeClr val="tx1"/>
                                              </a:solidFill>
                                              <a:latin typeface="Cambria Math" panose="02040503050406030204" pitchFamily="18" charset="0"/>
                                              <a:ea typeface="+mn-ea"/>
                                              <a:cs typeface="+mn-cs"/>
                                            </a:rPr>
                                            <m:t>,</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𝑣</m:t>
                                          </m:r>
                                          <m:r>
                                            <a:rPr lang="zh-CN" altLang="en-US" sz="1600" i="0" kern="1200">
                                              <a:solidFill>
                                                <a:schemeClr val="tx1"/>
                                              </a:solidFill>
                                              <a:latin typeface="Cambria Math" panose="02040503050406030204" pitchFamily="18" charset="0"/>
                                              <a:ea typeface="+mn-ea"/>
                                              <a:cs typeface="+mn-cs"/>
                                            </a:rPr>
                                            <m:t>≠0</m:t>
                                          </m:r>
                                        </m:e>
                                      </m:mr>
                                      <m:mr>
                                        <m:e>
                                          <m:r>
                                            <a:rPr lang="zh-CN" altLang="en-US" sz="1600" i="0" kern="1200">
                                              <a:solidFill>
                                                <a:schemeClr val="tx1"/>
                                              </a:solidFill>
                                              <a:latin typeface="Cambria Math" panose="02040503050406030204" pitchFamily="18" charset="0"/>
                                              <a:ea typeface="+mn-ea"/>
                                              <a:cs typeface="+mn-cs"/>
                                            </a:rPr>
                                            <m:t>0,</m:t>
                                          </m:r>
                                          <m:r>
                                            <a:rPr lang="en-US" altLang="zh-CN" sz="1600" b="0" i="1" kern="1200" smtClean="0">
                                              <a:solidFill>
                                                <a:schemeClr val="tx1"/>
                                              </a:solidFill>
                                              <a:latin typeface="Cambria Math" panose="02040503050406030204" pitchFamily="18" charset="0"/>
                                              <a:ea typeface="+mn-ea"/>
                                              <a:cs typeface="+mn-cs"/>
                                            </a:rPr>
                                            <m:t>  </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𝑣</m:t>
                                          </m:r>
                                          <m:r>
                                            <a:rPr lang="zh-CN" altLang="en-US" sz="1600" i="0" kern="1200">
                                              <a:solidFill>
                                                <a:schemeClr val="tx1"/>
                                              </a:solidFill>
                                              <a:latin typeface="Cambria Math" panose="02040503050406030204" pitchFamily="18" charset="0"/>
                                              <a:ea typeface="+mn-ea"/>
                                              <a:cs typeface="+mn-cs"/>
                                            </a:rPr>
                                            <m:t>=0</m:t>
                                          </m:r>
                                        </m:e>
                                      </m:mr>
                                      <m:mr>
                                        <m:e>
                                          <m:r>
                                            <a:rPr lang="zh-CN" altLang="en-US" sz="1600" i="0" kern="1200">
                                              <a:solidFill>
                                                <a:schemeClr val="tx1"/>
                                              </a:solidFill>
                                              <a:latin typeface="Cambria Math" panose="02040503050406030204" pitchFamily="18" charset="0"/>
                                              <a:ea typeface="+mn-ea"/>
                                              <a:cs typeface="+mn-cs"/>
                                            </a:rPr>
                                            <m:t>0,</m:t>
                                          </m:r>
                                          <m:sSup>
                                            <m:sSupPr>
                                              <m:ctrlPr>
                                                <a:rPr lang="zh-CN" altLang="en-US" sz="1600" i="1" kern="1200">
                                                  <a:solidFill>
                                                    <a:schemeClr val="tx1"/>
                                                  </a:solidFill>
                                                  <a:latin typeface="Cambria Math" panose="02040503050406030204" pitchFamily="18" charset="0"/>
                                                  <a:ea typeface="+mn-ea"/>
                                                  <a:cs typeface="+mn-cs"/>
                                                </a:rPr>
                                              </m:ctrlPr>
                                            </m:sSupPr>
                                            <m:e>
                                              <m:r>
                                                <a:rPr lang="en-US" altLang="zh-CN" sz="1600" b="0" i="1" kern="1200" smtClean="0">
                                                  <a:solidFill>
                                                    <a:schemeClr val="tx1"/>
                                                  </a:solidFill>
                                                  <a:latin typeface="Cambria Math" panose="02040503050406030204" pitchFamily="18" charset="0"/>
                                                  <a:ea typeface="+mn-ea"/>
                                                  <a:cs typeface="+mn-cs"/>
                                                </a:rPr>
                                                <m:t>    </m:t>
                                              </m:r>
                                              <m:r>
                                                <a:rPr lang="en-US" altLang="zh-CN" sz="1600" b="0" i="1" kern="1200" smtClean="0">
                                                  <a:solidFill>
                                                    <a:schemeClr val="tx1"/>
                                                  </a:solidFill>
                                                  <a:latin typeface="Cambria Math" panose="02040503050406030204" pitchFamily="18" charset="0"/>
                                                  <a:ea typeface="+mn-ea"/>
                                                  <a:cs typeface="+mn-cs"/>
                                                </a:rPr>
                                                <m:t>𝑖𝑓</m:t>
                                              </m:r>
                                              <m:r>
                                                <a:rPr lang="en-US" altLang="zh-CN" sz="1600" b="0" i="1" kern="1200" smtClean="0">
                                                  <a:solidFill>
                                                    <a:schemeClr val="tx1"/>
                                                  </a:solidFill>
                                                  <a:latin typeface="Cambria Math" panose="02040503050406030204" pitchFamily="18" charset="0"/>
                                                  <a:ea typeface="+mn-ea"/>
                                                  <a:cs typeface="+mn-cs"/>
                                                </a:rPr>
                                                <m:t> </m:t>
                                              </m:r>
                                              <m:r>
                                                <a:rPr lang="zh-CN" altLang="en-US" sz="1600" i="1" kern="1200">
                                                  <a:solidFill>
                                                    <a:schemeClr val="tx1"/>
                                                  </a:solidFill>
                                                  <a:latin typeface="Cambria Math" panose="02040503050406030204" pitchFamily="18" charset="0"/>
                                                  <a:ea typeface="+mn-ea"/>
                                                  <a:cs typeface="+mn-cs"/>
                                                </a:rPr>
                                                <m:t>𝑛</m:t>
                                              </m:r>
                                            </m:e>
                                            <m:sup>
                                              <m:r>
                                                <a:rPr lang="zh-CN" altLang="en-US" sz="1600" i="0" kern="1200">
                                                  <a:solidFill>
                                                    <a:schemeClr val="tx1"/>
                                                  </a:solidFill>
                                                  <a:latin typeface="Cambria Math" panose="02040503050406030204" pitchFamily="18" charset="0"/>
                                                  <a:ea typeface="+mn-ea"/>
                                                  <a:cs typeface="+mn-cs"/>
                                                </a:rPr>
                                                <m:t>−</m:t>
                                              </m:r>
                                              <m:sSub>
                                                <m:sSubPr>
                                                  <m:ctrlPr>
                                                    <a:rPr lang="zh-CN" altLang="en-US" sz="1600" i="1" kern="1200">
                                                      <a:solidFill>
                                                        <a:schemeClr val="tx1"/>
                                                      </a:solidFill>
                                                      <a:latin typeface="Cambria Math" panose="02040503050406030204" pitchFamily="18" charset="0"/>
                                                      <a:ea typeface="+mn-ea"/>
                                                      <a:cs typeface="+mn-cs"/>
                                                    </a:rPr>
                                                  </m:ctrlPr>
                                                </m:sSubPr>
                                                <m:e>
                                                  <m:r>
                                                    <a:rPr lang="zh-CN" altLang="en-US" sz="1600" i="1" kern="1200">
                                                      <a:solidFill>
                                                        <a:schemeClr val="tx1"/>
                                                      </a:solidFill>
                                                      <a:latin typeface="Cambria Math" panose="02040503050406030204" pitchFamily="18" charset="0"/>
                                                      <a:ea typeface="+mn-ea"/>
                                                      <a:cs typeface="+mn-cs"/>
                                                    </a:rPr>
                                                    <m:t>𝑆</m:t>
                                                  </m:r>
                                                </m:e>
                                                <m:sub>
                                                  <m:r>
                                                    <a:rPr lang="zh-CN" altLang="en-US" sz="1600" i="1" kern="1200">
                                                      <a:solidFill>
                                                        <a:schemeClr val="tx1"/>
                                                      </a:solidFill>
                                                      <a:latin typeface="Cambria Math" panose="02040503050406030204" pitchFamily="18" charset="0"/>
                                                      <a:ea typeface="+mn-ea"/>
                                                      <a:cs typeface="+mn-cs"/>
                                                    </a:rPr>
                                                    <m:t>𝑖</m:t>
                                                  </m:r>
                                                </m:sub>
                                              </m:sSub>
                                            </m:sup>
                                          </m:sSup>
                                          <m:r>
                                            <a:rPr lang="zh-CN" altLang="en-US" sz="1600" i="0" kern="1200">
                                              <a:solidFill>
                                                <a:schemeClr val="tx1"/>
                                              </a:solidFill>
                                              <a:latin typeface="Cambria Math" panose="02040503050406030204" pitchFamily="18" charset="0"/>
                                              <a:ea typeface="+mn-ea"/>
                                              <a:cs typeface="+mn-cs"/>
                                            </a:rPr>
                                            <m:t>=0</m:t>
                                          </m:r>
                                        </m:e>
                                      </m:mr>
                                    </m:m>
                                  </m:e>
                                </m:d>
                              </m:oMath>
                            </m:oMathPara>
                          </a14:m>
                          <a:endParaRPr lang="en-US" altLang="zh-CN" sz="1400" kern="100" dirty="0" smtClean="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tcPr>
                    </a:tc>
                    <a:extLst>
                      <a:ext uri="{0D108BD9-81ED-4DB2-BD59-A6C34878D82A}">
                        <a16:rowId xmlns:a16="http://schemas.microsoft.com/office/drawing/2014/main" val="2583324255"/>
                      </a:ext>
                    </a:extLst>
                  </a:tr>
                </a:tbl>
              </a:graphicData>
            </a:graphic>
          </p:graphicFrame>
        </mc:Choice>
        <mc:Fallback xmlns="">
          <p:graphicFrame>
            <p:nvGraphicFramePr>
              <p:cNvPr id="14" name="표 13"/>
              <p:cNvGraphicFramePr>
                <a:graphicFrameLocks noGrp="1"/>
              </p:cNvGraphicFramePr>
              <p:nvPr>
                <p:extLst>
                  <p:ext uri="{D42A27DB-BD31-4B8C-83A1-F6EECF244321}">
                    <p14:modId xmlns:p14="http://schemas.microsoft.com/office/powerpoint/2010/main" val="2262613394"/>
                  </p:ext>
                </p:extLst>
              </p:nvPr>
            </p:nvGraphicFramePr>
            <p:xfrm>
              <a:off x="143754" y="1673467"/>
              <a:ext cx="8146231" cy="4905777"/>
            </p:xfrm>
            <a:graphic>
              <a:graphicData uri="http://schemas.openxmlformats.org/drawingml/2006/table">
                <a:tbl>
                  <a:tblPr firstRow="1" firstCol="1" bandRow="1">
                    <a:tableStyleId>{5940675A-B579-460E-94D1-54222C63F5DA}</a:tableStyleId>
                  </a:tblPr>
                  <a:tblGrid>
                    <a:gridCol w="1012471">
                      <a:extLst>
                        <a:ext uri="{9D8B030D-6E8A-4147-A177-3AD203B41FA5}">
                          <a16:colId xmlns:a16="http://schemas.microsoft.com/office/drawing/2014/main" val="2985375347"/>
                        </a:ext>
                      </a:extLst>
                    </a:gridCol>
                    <a:gridCol w="7133760">
                      <a:extLst>
                        <a:ext uri="{9D8B030D-6E8A-4147-A177-3AD203B41FA5}">
                          <a16:colId xmlns:a16="http://schemas.microsoft.com/office/drawing/2014/main" val="2190127685"/>
                        </a:ext>
                      </a:extLst>
                    </a:gridCol>
                  </a:tblGrid>
                  <a:tr h="541274">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Div.</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tcPr>
                    </a:tc>
                    <a:tc>
                      <a:txBody>
                        <a:bodyPr/>
                        <a:lstStyle/>
                        <a:p>
                          <a:pPr algn="ctr">
                            <a:spcAft>
                              <a:spcPts val="0"/>
                            </a:spcAft>
                          </a:pPr>
                          <a:r>
                            <a:rPr lang="en-US" altLang="zh-CN" sz="1200" kern="100" dirty="0" smtClean="0">
                              <a:effectLst/>
                              <a:latin typeface="Arial" panose="020B0604020202020204" pitchFamily="34" charset="0"/>
                              <a:ea typeface="+mj-ea"/>
                              <a:cs typeface="Arial" panose="020B0604020202020204" pitchFamily="34" charset="0"/>
                            </a:rPr>
                            <a:t>Dynamics</a:t>
                          </a:r>
                          <a:r>
                            <a:rPr lang="en-US" altLang="zh-CN" sz="1200" kern="100" baseline="0" dirty="0" smtClean="0">
                              <a:effectLst/>
                              <a:latin typeface="Arial" panose="020B0604020202020204" pitchFamily="34" charset="0"/>
                              <a:ea typeface="+mj-ea"/>
                              <a:cs typeface="Arial" panose="020B0604020202020204" pitchFamily="34" charset="0"/>
                            </a:rPr>
                            <a:t> of generalized Model</a:t>
                          </a:r>
                          <a:endParaRPr lang="zh-CN" sz="1200" kern="100" dirty="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tcPr>
                    </a:tc>
                    <a:extLst>
                      <a:ext uri="{0D108BD9-81ED-4DB2-BD59-A6C34878D82A}">
                        <a16:rowId xmlns:a16="http://schemas.microsoft.com/office/drawing/2014/main" val="225861657"/>
                      </a:ext>
                    </a:extLst>
                  </a:tr>
                  <a:tr h="2253742">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A</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B w="12700" cap="flat" cmpd="sng" algn="ctr">
                          <a:solidFill>
                            <a:schemeClr val="tx1"/>
                          </a:solidFill>
                          <a:prstDash val="solid"/>
                          <a:round/>
                          <a:headEnd type="none" w="med" len="med"/>
                          <a:tailEnd type="none" w="med" len="med"/>
                        </a:lnB>
                      </a:tcPr>
                    </a:tc>
                    <a:tc>
                      <a:txBody>
                        <a:bodyPr/>
                        <a:lstStyle/>
                        <a:p>
                          <a:pPr algn="ctr">
                            <a:spcAft>
                              <a:spcPts val="0"/>
                            </a:spcAft>
                          </a:pPr>
                          <a:endParaRPr lang="en-US" sz="1400" kern="100" dirty="0" smtClean="0">
                            <a:effectLst/>
                            <a:latin typeface="Arial" panose="020B0604020202020204" pitchFamily="34" charset="0"/>
                            <a:ea typeface="+mj-ea"/>
                            <a:cs typeface="Arial" panose="020B0604020202020204" pitchFamily="34" charset="0"/>
                          </a:endParaRPr>
                        </a:p>
                      </a:txBody>
                      <a:tcPr marL="68580" marR="68580" marT="0" marB="0" anchor="ctr">
                        <a:lnL w="12700" cap="flat" cmpd="sng" algn="ctr">
                          <a:solidFill>
                            <a:schemeClr val="tx1"/>
                          </a:solidFill>
                          <a:prstDash val="solid"/>
                          <a:round/>
                          <a:headEnd type="none" w="med" len="med"/>
                          <a:tailEnd type="none" w="med" len="med"/>
                        </a:lnL>
                        <a:lnB w="12700" cap="flat" cmpd="sng" algn="ctr">
                          <a:solidFill>
                            <a:schemeClr val="tx1"/>
                          </a:solidFill>
                          <a:prstDash val="solid"/>
                          <a:round/>
                          <a:headEnd type="none" w="med" len="med"/>
                          <a:tailEnd type="none" w="med" len="med"/>
                        </a:lnB>
                      </a:tcPr>
                    </a:tc>
                    <a:extLst>
                      <a:ext uri="{0D108BD9-81ED-4DB2-BD59-A6C34878D82A}">
                        <a16:rowId xmlns:a16="http://schemas.microsoft.com/office/drawing/2014/main" val="2208683146"/>
                      </a:ext>
                    </a:extLst>
                  </a:tr>
                  <a:tr h="2110761">
                    <a:tc>
                      <a:txBody>
                        <a:bodyPr/>
                        <a:lstStyle/>
                        <a:p>
                          <a:pPr algn="ctr">
                            <a:spcAft>
                              <a:spcPts val="0"/>
                            </a:spcAft>
                          </a:pPr>
                          <a:r>
                            <a:rPr lang="en-US" altLang="zh-CN" sz="1600" kern="100" dirty="0" smtClean="0">
                              <a:effectLst/>
                              <a:latin typeface="Arial" panose="020B0604020202020204" pitchFamily="34" charset="0"/>
                              <a:ea typeface="+mj-ea"/>
                              <a:cs typeface="Arial" panose="020B0604020202020204" pitchFamily="34" charset="0"/>
                            </a:rPr>
                            <a:t>Layer B</a:t>
                          </a:r>
                          <a:endParaRPr lang="zh-CN" sz="1600" kern="100" dirty="0">
                            <a:effectLst/>
                            <a:latin typeface="Arial" panose="020B0604020202020204" pitchFamily="34" charset="0"/>
                            <a:ea typeface="+mj-ea"/>
                            <a:cs typeface="Arial" panose="020B0604020202020204" pitchFamily="34" charset="0"/>
                          </a:endParaRPr>
                        </a:p>
                      </a:txBody>
                      <a:tcPr marL="68580" marR="68580" marT="0" marB="0" anchor="ctr">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tcPr>
                    </a:tc>
                    <a:tc>
                      <a:txBody>
                        <a:bodyPr/>
                        <a:lstStyle/>
                        <a:p>
                          <a:endParaRPr lang="zh-CN"/>
                        </a:p>
                      </a:txBody>
                      <a:tcPr marL="68580" marR="68580" marT="0" marB="0" anchor="ctr">
                        <a:lnL w="12700" cap="flat" cmpd="sng" algn="ctr">
                          <a:solidFill>
                            <a:schemeClr val="tx1"/>
                          </a:solidFill>
                          <a:prstDash val="solid"/>
                          <a:round/>
                          <a:headEnd type="none" w="med" len="med"/>
                          <a:tailEnd type="none" w="med" len="med"/>
                        </a:lnL>
                        <a:lnT w="12700" cap="flat" cmpd="sng" algn="ctr">
                          <a:solidFill>
                            <a:schemeClr val="tx1"/>
                          </a:solidFill>
                          <a:prstDash val="solid"/>
                          <a:round/>
                          <a:headEnd type="none" w="med" len="med"/>
                          <a:tailEnd type="none" w="med" len="med"/>
                        </a:lnT>
                        <a:blipFill>
                          <a:blip r:embed="rId4"/>
                          <a:stretch>
                            <a:fillRect l="-14261" t="-132565" r="-171" b="-576"/>
                          </a:stretch>
                        </a:blipFill>
                      </a:tcPr>
                    </a:tc>
                    <a:extLst>
                      <a:ext uri="{0D108BD9-81ED-4DB2-BD59-A6C34878D82A}">
                        <a16:rowId xmlns:a16="http://schemas.microsoft.com/office/drawing/2014/main" val="2583324255"/>
                      </a:ext>
                    </a:extLst>
                  </a:tr>
                </a:tbl>
              </a:graphicData>
            </a:graphic>
          </p:graphicFrame>
        </mc:Fallback>
      </mc:AlternateContent>
      <p:graphicFrame>
        <p:nvGraphicFramePr>
          <p:cNvPr id="7" name="개체 6"/>
          <p:cNvGraphicFramePr>
            <a:graphicFrameLocks noChangeAspect="1"/>
          </p:cNvGraphicFramePr>
          <p:nvPr>
            <p:extLst>
              <p:ext uri="{D42A27DB-BD31-4B8C-83A1-F6EECF244321}">
                <p14:modId xmlns:p14="http://schemas.microsoft.com/office/powerpoint/2010/main" val="2548625769"/>
              </p:ext>
            </p:extLst>
          </p:nvPr>
        </p:nvGraphicFramePr>
        <p:xfrm>
          <a:off x="1380260" y="2526811"/>
          <a:ext cx="6547415" cy="1661077"/>
        </p:xfrm>
        <a:graphic>
          <a:graphicData uri="http://schemas.openxmlformats.org/presentationml/2006/ole">
            <mc:AlternateContent xmlns:mc="http://schemas.openxmlformats.org/markup-compatibility/2006">
              <mc:Choice xmlns:v="urn:schemas-microsoft-com:vml" Requires="v">
                <p:oleObj spid="_x0000_s2082" name="Equation" r:id="rId5" imgW="4800600" imgH="1422400" progId="Equation.DSMT4">
                  <p:embed/>
                </p:oleObj>
              </mc:Choice>
              <mc:Fallback>
                <p:oleObj name="Equation" r:id="rId5" imgW="4800600" imgH="1422400" progId="Equation.DSMT4">
                  <p:embed/>
                  <p:pic>
                    <p:nvPicPr>
                      <p:cNvPr id="5" name="개체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380260" y="2526811"/>
                        <a:ext cx="6547415" cy="1661077"/>
                      </a:xfrm>
                      <a:prstGeom prst="rect">
                        <a:avLst/>
                      </a:prstGeom>
                      <a:noFill/>
                    </p:spPr>
                  </p:pic>
                </p:oleObj>
              </mc:Fallback>
            </mc:AlternateContent>
          </a:graphicData>
        </a:graphic>
      </p:graphicFrame>
    </p:spTree>
    <p:extLst>
      <p:ext uri="{BB962C8B-B14F-4D97-AF65-F5344CB8AC3E}">
        <p14:creationId xmlns:p14="http://schemas.microsoft.com/office/powerpoint/2010/main" val="3743248122"/>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제목 2"/>
          <p:cNvSpPr>
            <a:spLocks noGrp="1"/>
          </p:cNvSpPr>
          <p:nvPr>
            <p:ph type="title"/>
          </p:nvPr>
        </p:nvSpPr>
        <p:spPr>
          <a:xfrm>
            <a:off x="49524" y="923477"/>
            <a:ext cx="8372163" cy="574183"/>
          </a:xfrm>
        </p:spPr>
        <p:txBody>
          <a:bodyPr>
            <a:normAutofit/>
          </a:bodyPr>
          <a:lstStyle/>
          <a:p>
            <a:pPr lvl="0"/>
            <a:r>
              <a:rPr lang="en-US" altLang="zh-CN" sz="2800" dirty="0" smtClean="0"/>
              <a:t>Considering dynamics order as updating rule</a:t>
            </a:r>
            <a:endParaRPr lang="zh-CN" altLang="en-US" sz="2800" dirty="0"/>
          </a:p>
        </p:txBody>
      </p:sp>
      <p:sp>
        <p:nvSpPr>
          <p:cNvPr id="113" name="직사각형 112"/>
          <p:cNvSpPr/>
          <p:nvPr/>
        </p:nvSpPr>
        <p:spPr>
          <a:xfrm>
            <a:off x="130545" y="1523157"/>
            <a:ext cx="6827510" cy="723275"/>
          </a:xfrm>
          <a:prstGeom prst="rect">
            <a:avLst/>
          </a:prstGeom>
        </p:spPr>
        <p:txBody>
          <a:bodyPr wrap="none">
            <a:spAutoFit/>
          </a:bodyPr>
          <a:lstStyle/>
          <a:p>
            <a:pPr marL="228600" lvl="0" indent="-228600">
              <a:spcBef>
                <a:spcPts val="600"/>
              </a:spcBef>
              <a:buClr>
                <a:srgbClr val="004098"/>
              </a:buClr>
              <a:buSzPct val="100000"/>
              <a:buFont typeface="Calibri" panose="020F0502020204030204" pitchFamily="34" charset="0"/>
              <a:buChar char="▪"/>
            </a:pPr>
            <a:r>
              <a:rPr lang="en-US" altLang="zh-CN" b="1" dirty="0" smtClean="0">
                <a:solidFill>
                  <a:srgbClr val="000000"/>
                </a:solidFill>
                <a:latin typeface="Arial" panose="020B0604020202020204" pitchFamily="34" charset="0"/>
                <a:cs typeface="Arial" panose="020B0604020202020204" pitchFamily="34" charset="0"/>
              </a:rPr>
              <a:t>When considering dynamics order on two-layer networks, </a:t>
            </a:r>
          </a:p>
          <a:p>
            <a:pPr lvl="0">
              <a:spcBef>
                <a:spcPts val="600"/>
              </a:spcBef>
              <a:buClr>
                <a:srgbClr val="004098"/>
              </a:buClr>
              <a:buSzPct val="100000"/>
            </a:pPr>
            <a:r>
              <a:rPr lang="en-US" altLang="zh-CN" b="1" dirty="0">
                <a:solidFill>
                  <a:srgbClr val="000000"/>
                </a:solidFill>
                <a:latin typeface="Arial" panose="020B0604020202020204" pitchFamily="34" charset="0"/>
                <a:cs typeface="Arial" panose="020B0604020202020204" pitchFamily="34" charset="0"/>
              </a:rPr>
              <a:t> </a:t>
            </a:r>
            <a:r>
              <a:rPr lang="en-US" altLang="zh-CN" b="1" dirty="0" smtClean="0">
                <a:solidFill>
                  <a:srgbClr val="000000"/>
                </a:solidFill>
                <a:latin typeface="Arial" panose="020B0604020202020204" pitchFamily="34" charset="0"/>
                <a:cs typeface="Arial" panose="020B0604020202020204" pitchFamily="34" charset="0"/>
              </a:rPr>
              <a:t>   there are many ways to update node states</a:t>
            </a:r>
          </a:p>
        </p:txBody>
      </p:sp>
      <p:graphicFrame>
        <p:nvGraphicFramePr>
          <p:cNvPr id="4" name="표 3"/>
          <p:cNvGraphicFramePr>
            <a:graphicFrameLocks noGrp="1"/>
          </p:cNvGraphicFramePr>
          <p:nvPr>
            <p:extLst>
              <p:ext uri="{D42A27DB-BD31-4B8C-83A1-F6EECF244321}">
                <p14:modId xmlns:p14="http://schemas.microsoft.com/office/powerpoint/2010/main" val="647043016"/>
              </p:ext>
            </p:extLst>
          </p:nvPr>
        </p:nvGraphicFramePr>
        <p:xfrm>
          <a:off x="323053" y="2246432"/>
          <a:ext cx="8664539" cy="4158957"/>
        </p:xfrm>
        <a:graphic>
          <a:graphicData uri="http://schemas.openxmlformats.org/drawingml/2006/table">
            <a:tbl>
              <a:tblPr firstRow="1" bandRow="1">
                <a:tableStyleId>{5C22544A-7EE6-4342-B048-85BDC9FD1C3A}</a:tableStyleId>
              </a:tblPr>
              <a:tblGrid>
                <a:gridCol w="2378482">
                  <a:extLst>
                    <a:ext uri="{9D8B030D-6E8A-4147-A177-3AD203B41FA5}">
                      <a16:colId xmlns:a16="http://schemas.microsoft.com/office/drawing/2014/main" val="2630155139"/>
                    </a:ext>
                  </a:extLst>
                </a:gridCol>
                <a:gridCol w="1205554">
                  <a:extLst>
                    <a:ext uri="{9D8B030D-6E8A-4147-A177-3AD203B41FA5}">
                      <a16:colId xmlns:a16="http://schemas.microsoft.com/office/drawing/2014/main" val="2835870379"/>
                    </a:ext>
                  </a:extLst>
                </a:gridCol>
                <a:gridCol w="2140847">
                  <a:extLst>
                    <a:ext uri="{9D8B030D-6E8A-4147-A177-3AD203B41FA5}">
                      <a16:colId xmlns:a16="http://schemas.microsoft.com/office/drawing/2014/main" val="866806516"/>
                    </a:ext>
                  </a:extLst>
                </a:gridCol>
                <a:gridCol w="2939656">
                  <a:extLst>
                    <a:ext uri="{9D8B030D-6E8A-4147-A177-3AD203B41FA5}">
                      <a16:colId xmlns:a16="http://schemas.microsoft.com/office/drawing/2014/main" val="398888711"/>
                    </a:ext>
                  </a:extLst>
                </a:gridCol>
              </a:tblGrid>
              <a:tr h="414818">
                <a:tc>
                  <a:txBody>
                    <a:bodyPr/>
                    <a:lstStyle/>
                    <a:p>
                      <a:pPr algn="ctr"/>
                      <a:r>
                        <a:rPr lang="en-US" altLang="zh-CN" sz="1400" dirty="0" smtClean="0">
                          <a:latin typeface="Arial" panose="020B0604020202020204" pitchFamily="34" charset="0"/>
                          <a:cs typeface="Arial" panose="020B0604020202020204" pitchFamily="34" charset="0"/>
                        </a:rPr>
                        <a:t>Order</a:t>
                      </a:r>
                      <a:r>
                        <a:rPr lang="en-US" altLang="zh-CN" sz="1400" baseline="0" dirty="0" smtClean="0">
                          <a:latin typeface="Arial" panose="020B0604020202020204" pitchFamily="34" charset="0"/>
                          <a:cs typeface="Arial" panose="020B0604020202020204" pitchFamily="34" charset="0"/>
                        </a:rPr>
                        <a:t> between two layers</a:t>
                      </a:r>
                      <a:endParaRPr lang="zh-CN" altLang="en-US" sz="1400" dirty="0">
                        <a:latin typeface="Arial" panose="020B0604020202020204" pitchFamily="34" charset="0"/>
                        <a:cs typeface="Arial" panose="020B0604020202020204" pitchFamily="34" charset="0"/>
                      </a:endParaRPr>
                    </a:p>
                  </a:txBody>
                  <a:tcPr anchor="ctr"/>
                </a:tc>
                <a:tc gridSpan="2">
                  <a:txBody>
                    <a:bodyPr/>
                    <a:lstStyle/>
                    <a:p>
                      <a:pPr algn="ctr"/>
                      <a:r>
                        <a:rPr lang="en-US" altLang="zh-CN" sz="1400" dirty="0" smtClean="0">
                          <a:latin typeface="Arial" panose="020B0604020202020204" pitchFamily="34" charset="0"/>
                          <a:cs typeface="Arial" panose="020B0604020202020204" pitchFamily="34" charset="0"/>
                        </a:rPr>
                        <a:t>Order between nodes</a:t>
                      </a:r>
                      <a:endParaRPr lang="zh-CN" altLang="en-US" sz="1400" dirty="0">
                        <a:latin typeface="Arial" panose="020B0604020202020204" pitchFamily="34" charset="0"/>
                        <a:cs typeface="Arial" panose="020B0604020202020204" pitchFamily="34" charset="0"/>
                      </a:endParaRPr>
                    </a:p>
                  </a:txBody>
                  <a:tcPr anchor="ctr"/>
                </a:tc>
                <a:tc hMerge="1">
                  <a:txBody>
                    <a:bodyPr/>
                    <a:lstStyle/>
                    <a:p>
                      <a:pPr algn="ct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tcPr>
                </a:tc>
                <a:tc>
                  <a:txBody>
                    <a:bodyPr/>
                    <a:lstStyle/>
                    <a:p>
                      <a:pPr algn="ctr"/>
                      <a:r>
                        <a:rPr lang="en-US" altLang="zh-CN" sz="1400" dirty="0" smtClean="0">
                          <a:latin typeface="Arial" panose="020B0604020202020204" pitchFamily="34" charset="0"/>
                          <a:cs typeface="Arial" panose="020B0604020202020204" pitchFamily="34" charset="0"/>
                        </a:rPr>
                        <a:t>remarks</a:t>
                      </a:r>
                      <a:endParaRPr lang="zh-CN" altLang="en-US" sz="1400" dirty="0">
                        <a:latin typeface="Arial" panose="020B0604020202020204" pitchFamily="34" charset="0"/>
                        <a:cs typeface="Arial" panose="020B0604020202020204" pitchFamily="34" charset="0"/>
                      </a:endParaRPr>
                    </a:p>
                  </a:txBody>
                  <a:tcPr anchor="ctr"/>
                </a:tc>
                <a:extLst>
                  <a:ext uri="{0D108BD9-81ED-4DB2-BD59-A6C34878D82A}">
                    <a16:rowId xmlns:a16="http://schemas.microsoft.com/office/drawing/2014/main" val="3922510161"/>
                  </a:ext>
                </a:extLst>
              </a:tr>
              <a:tr h="268288">
                <a:tc rowSpan="4">
                  <a:txBody>
                    <a:bodyPr/>
                    <a:lstStyle/>
                    <a:p>
                      <a:pPr algn="ctr"/>
                      <a:r>
                        <a:rPr lang="en-US" altLang="zh-CN" sz="1400" dirty="0" smtClean="0">
                          <a:latin typeface="Arial" panose="020B0604020202020204" pitchFamily="34" charset="0"/>
                          <a:cs typeface="Arial" panose="020B0604020202020204" pitchFamily="34" charset="0"/>
                        </a:rPr>
                        <a:t>Layer</a:t>
                      </a:r>
                      <a:r>
                        <a:rPr lang="en-US" altLang="zh-CN" sz="1400" baseline="0" dirty="0" smtClean="0">
                          <a:latin typeface="Arial" panose="020B0604020202020204" pitchFamily="34" charset="0"/>
                          <a:cs typeface="Arial" panose="020B0604020202020204" pitchFamily="34" charset="0"/>
                        </a:rPr>
                        <a:t> A </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Layer B</a:t>
                      </a:r>
                      <a:endParaRPr lang="zh-CN" altLang="en-US" sz="1400" dirty="0">
                        <a:latin typeface="Arial" panose="020B0604020202020204" pitchFamily="34" charset="0"/>
                        <a:cs typeface="Arial" panose="020B0604020202020204" pitchFamily="34" charset="0"/>
                      </a:endParaRPr>
                    </a:p>
                  </a:txBody>
                  <a:tcPr anchor="ctr"/>
                </a:tc>
                <a:tc rowSpan="2">
                  <a:txBody>
                    <a:bodyPr/>
                    <a:lstStyle/>
                    <a:p>
                      <a:pPr algn="ctr"/>
                      <a:r>
                        <a:rPr lang="en-US" altLang="zh-CN" sz="1400" dirty="0" smtClean="0">
                          <a:latin typeface="Arial" panose="020B0604020202020204" pitchFamily="34" charset="0"/>
                          <a:cs typeface="Arial" panose="020B0604020202020204" pitchFamily="34" charset="0"/>
                        </a:rPr>
                        <a:t>Layer A</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400" dirty="0" smtClean="0">
                          <a:latin typeface="Arial" panose="020B0604020202020204" pitchFamily="34" charset="0"/>
                          <a:cs typeface="Arial" panose="020B0604020202020204" pitchFamily="34" charset="0"/>
                        </a:rPr>
                        <a:t>Step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rowSpan="4">
                  <a:txBody>
                    <a:bodyPr/>
                    <a:lstStyle/>
                    <a:p>
                      <a:pPr algn="ctr"/>
                      <a:r>
                        <a:rPr lang="en-US" altLang="zh-CN" sz="1400" dirty="0" smtClean="0">
                          <a:latin typeface="Arial" panose="020B0604020202020204" pitchFamily="34" charset="0"/>
                          <a:cs typeface="Arial" panose="020B0604020202020204" pitchFamily="34" charset="0"/>
                        </a:rPr>
                        <a:t>O(o) </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O(o) </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O(s) </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O(s) </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D(s)</a:t>
                      </a:r>
                    </a:p>
                  </a:txBody>
                  <a:tcPr anchor="ctr"/>
                </a:tc>
                <a:extLst>
                  <a:ext uri="{0D108BD9-81ED-4DB2-BD59-A6C34878D82A}">
                    <a16:rowId xmlns:a16="http://schemas.microsoft.com/office/drawing/2014/main" val="1283394743"/>
                  </a:ext>
                </a:extLst>
              </a:tr>
              <a:tr h="268288">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275214763"/>
                  </a:ext>
                </a:extLst>
              </a:tr>
              <a:tr h="268288">
                <a:tc vMerge="1">
                  <a:txBody>
                    <a:bodyPr/>
                    <a:lstStyle/>
                    <a:p>
                      <a:endParaRPr lang="zh-CN" altLang="en-US"/>
                    </a:p>
                  </a:txBody>
                  <a:tcPr/>
                </a:tc>
                <a:tc rowSpan="2">
                  <a:txBody>
                    <a:bodyPr/>
                    <a:lstStyle/>
                    <a:p>
                      <a:pPr algn="ctr"/>
                      <a:r>
                        <a:rPr lang="en-US" altLang="zh-CN" sz="1400" dirty="0" smtClean="0">
                          <a:latin typeface="Arial" panose="020B0604020202020204" pitchFamily="34" charset="0"/>
                          <a:cs typeface="Arial" panose="020B0604020202020204" pitchFamily="34" charset="0"/>
                        </a:rPr>
                        <a:t>Layer</a:t>
                      </a:r>
                      <a:r>
                        <a:rPr lang="en-US" altLang="zh-CN" sz="1400" baseline="0" dirty="0" smtClean="0">
                          <a:latin typeface="Arial" panose="020B0604020202020204" pitchFamily="34" charset="0"/>
                          <a:cs typeface="Arial" panose="020B0604020202020204" pitchFamily="34" charset="0"/>
                        </a:rPr>
                        <a:t> B</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400" dirty="0" smtClean="0">
                          <a:latin typeface="Arial" panose="020B0604020202020204" pitchFamily="34" charset="0"/>
                          <a:cs typeface="Arial" panose="020B0604020202020204" pitchFamily="34" charset="0"/>
                        </a:rPr>
                        <a:t>Step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ctr"/>
                      <a:endParaRPr lang="zh-CN" altLang="en-US" sz="14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406001510"/>
                  </a:ext>
                </a:extLst>
              </a:tr>
              <a:tr h="268288">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vMerge="1">
                  <a:txBody>
                    <a:bodyPr/>
                    <a:lstStyle/>
                    <a:p>
                      <a:endParaRPr lang="zh-CN" altLang="en-US"/>
                    </a:p>
                  </a:txBody>
                  <a:tcPr/>
                </a:tc>
                <a:extLst>
                  <a:ext uri="{0D108BD9-81ED-4DB2-BD59-A6C34878D82A}">
                    <a16:rowId xmlns:a16="http://schemas.microsoft.com/office/drawing/2014/main" val="1738336246"/>
                  </a:ext>
                </a:extLst>
              </a:tr>
              <a:tr h="268288">
                <a:tc rowSpan="4">
                  <a:txBody>
                    <a:bodyPr/>
                    <a:lstStyle/>
                    <a:p>
                      <a:pPr algn="ctr"/>
                      <a:r>
                        <a:rPr lang="en-US" altLang="zh-CN" sz="1400" dirty="0" smtClean="0">
                          <a:latin typeface="Arial" panose="020B0604020202020204" pitchFamily="34" charset="0"/>
                          <a:cs typeface="Arial" panose="020B0604020202020204" pitchFamily="34" charset="0"/>
                        </a:rPr>
                        <a:t>Layer</a:t>
                      </a:r>
                      <a:r>
                        <a:rPr lang="en-US" altLang="zh-CN" sz="1400" baseline="0" dirty="0" smtClean="0">
                          <a:latin typeface="Arial" panose="020B0604020202020204" pitchFamily="34" charset="0"/>
                          <a:cs typeface="Arial" panose="020B0604020202020204" pitchFamily="34" charset="0"/>
                        </a:rPr>
                        <a:t> B </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 Layer A</a:t>
                      </a:r>
                      <a:endParaRPr lang="zh-CN" altLang="en-US" sz="1400" dirty="0">
                        <a:latin typeface="Arial" panose="020B0604020202020204" pitchFamily="34" charset="0"/>
                        <a:cs typeface="Arial" panose="020B0604020202020204" pitchFamily="34" charset="0"/>
                      </a:endParaRPr>
                    </a:p>
                  </a:txBody>
                  <a:tcPr anchor="ctr"/>
                </a:tc>
                <a:tc rowSpan="2">
                  <a:txBody>
                    <a:bodyPr/>
                    <a:lstStyle/>
                    <a:p>
                      <a:pPr algn="ctr"/>
                      <a:r>
                        <a:rPr lang="en-US" altLang="zh-CN" sz="1400" dirty="0" smtClean="0">
                          <a:latin typeface="Arial" panose="020B0604020202020204" pitchFamily="34" charset="0"/>
                          <a:cs typeface="Arial" panose="020B0604020202020204" pitchFamily="34" charset="0"/>
                        </a:rPr>
                        <a:t>Layer</a:t>
                      </a:r>
                      <a:r>
                        <a:rPr lang="en-US" altLang="zh-CN" sz="1400" baseline="0" dirty="0" smtClean="0">
                          <a:latin typeface="Arial" panose="020B0604020202020204" pitchFamily="34" charset="0"/>
                          <a:cs typeface="Arial" panose="020B0604020202020204" pitchFamily="34" charset="0"/>
                        </a:rPr>
                        <a:t> A</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400" dirty="0" smtClean="0">
                          <a:latin typeface="Arial" panose="020B0604020202020204" pitchFamily="34" charset="0"/>
                          <a:cs typeface="Arial" panose="020B0604020202020204" pitchFamily="34" charset="0"/>
                        </a:rPr>
                        <a:t>Step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rowSpan="4">
                  <a:txBody>
                    <a:bodyPr/>
                    <a:lstStyle/>
                    <a:p>
                      <a:pPr algn="ctr"/>
                      <a:r>
                        <a:rPr lang="en-US" altLang="zh-CN" sz="1400" dirty="0" smtClean="0">
                          <a:latin typeface="Arial" panose="020B0604020202020204" pitchFamily="34" charset="0"/>
                          <a:cs typeface="Arial" panose="020B0604020202020204" pitchFamily="34" charset="0"/>
                        </a:rPr>
                        <a:t>O(o) </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O(o) </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D(s)</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O(s) </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D(o)</a:t>
                      </a:r>
                    </a:p>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O(s) </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D(s)</a:t>
                      </a:r>
                    </a:p>
                  </a:txBody>
                  <a:tcPr anchor="ctr"/>
                </a:tc>
                <a:extLst>
                  <a:ext uri="{0D108BD9-81ED-4DB2-BD59-A6C34878D82A}">
                    <a16:rowId xmlns:a16="http://schemas.microsoft.com/office/drawing/2014/main" val="545517446"/>
                  </a:ext>
                </a:extLst>
              </a:tr>
              <a:tr h="268288">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endParaRPr lang="zh-CN" altLang="en-US"/>
                    </a:p>
                  </a:txBody>
                  <a:tcPr/>
                </a:tc>
                <a:extLst>
                  <a:ext uri="{0D108BD9-81ED-4DB2-BD59-A6C34878D82A}">
                    <a16:rowId xmlns:a16="http://schemas.microsoft.com/office/drawing/2014/main" val="3024184785"/>
                  </a:ext>
                </a:extLst>
              </a:tr>
              <a:tr h="268288">
                <a:tc vMerge="1">
                  <a:txBody>
                    <a:bodyPr/>
                    <a:lstStyle/>
                    <a:p>
                      <a:endParaRPr lang="zh-CN" altLang="en-US"/>
                    </a:p>
                  </a:txBody>
                  <a:tcPr/>
                </a:tc>
                <a:tc rowSpan="2">
                  <a:txBody>
                    <a:bodyPr/>
                    <a:lstStyle/>
                    <a:p>
                      <a:pPr algn="ctr"/>
                      <a:r>
                        <a:rPr lang="en-US" altLang="zh-CN" sz="1400" dirty="0" smtClean="0">
                          <a:latin typeface="Arial" panose="020B0604020202020204" pitchFamily="34" charset="0"/>
                          <a:cs typeface="Arial" panose="020B0604020202020204" pitchFamily="34" charset="0"/>
                        </a:rPr>
                        <a:t>Layer B</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400" dirty="0" smtClean="0">
                          <a:latin typeface="Arial" panose="020B0604020202020204" pitchFamily="34" charset="0"/>
                          <a:cs typeface="Arial" panose="020B0604020202020204" pitchFamily="34" charset="0"/>
                        </a:rPr>
                        <a:t>Step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lnB w="12700" cap="flat" cmpd="sng" algn="ctr">
                      <a:solidFill>
                        <a:schemeClr val="bg1"/>
                      </a:solidFill>
                      <a:prstDash val="solid"/>
                      <a:round/>
                      <a:headEnd type="none" w="med" len="med"/>
                      <a:tailEnd type="none" w="med" len="med"/>
                    </a:lnB>
                  </a:tcPr>
                </a:tc>
                <a:tc vMerge="1">
                  <a:txBody>
                    <a:bodyPr/>
                    <a:lstStyle/>
                    <a:p>
                      <a:pPr algn="ctr"/>
                      <a:endParaRPr lang="zh-CN" altLang="en-US" sz="14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649564795"/>
                  </a:ext>
                </a:extLst>
              </a:tr>
              <a:tr h="268288">
                <a:tc vMerge="1">
                  <a:txBody>
                    <a:bodyPr/>
                    <a:lstStyle/>
                    <a:p>
                      <a:endParaRPr lang="zh-CN" altLang="en-US"/>
                    </a:p>
                  </a:txBody>
                  <a:tcPr/>
                </a:tc>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vMerge="1">
                  <a:txBody>
                    <a:bodyPr/>
                    <a:lstStyle/>
                    <a:p>
                      <a:endParaRPr lang="zh-CN" altLang="en-US"/>
                    </a:p>
                  </a:txBody>
                  <a:tcPr/>
                </a:tc>
                <a:extLst>
                  <a:ext uri="{0D108BD9-81ED-4DB2-BD59-A6C34878D82A}">
                    <a16:rowId xmlns:a16="http://schemas.microsoft.com/office/drawing/2014/main" val="3572603628"/>
                  </a:ext>
                </a:extLst>
              </a:tr>
              <a:tr h="268288">
                <a:tc rowSpan="2">
                  <a:txBody>
                    <a:bodyPr/>
                    <a:lstStyle/>
                    <a:p>
                      <a:pPr algn="ctr"/>
                      <a:r>
                        <a:rPr lang="en-US" altLang="zh-CN" sz="1400" dirty="0" smtClean="0">
                          <a:latin typeface="Arial" panose="020B0604020202020204" pitchFamily="34" charset="0"/>
                          <a:cs typeface="Arial" panose="020B0604020202020204" pitchFamily="34" charset="0"/>
                        </a:rPr>
                        <a:t>Layer A </a:t>
                      </a:r>
                      <a:r>
                        <a:rPr lang="en-US" altLang="zh-CN" sz="1400" dirty="0" smtClean="0">
                          <a:latin typeface="맑은 고딕" panose="020B0503020000020004" pitchFamily="50" charset="-127"/>
                          <a:ea typeface="맑은 고딕" panose="020B0503020000020004" pitchFamily="50" charset="-127"/>
                          <a:cs typeface="Arial" panose="020B0604020202020204" pitchFamily="34" charset="0"/>
                        </a:rPr>
                        <a:t>↔ Layer</a:t>
                      </a: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 B</a:t>
                      </a:r>
                    </a:p>
                    <a:p>
                      <a:pPr algn="ctr"/>
                      <a:r>
                        <a:rPr lang="en-US" altLang="zh-CN" sz="1400" baseline="0" dirty="0" smtClean="0">
                          <a:latin typeface="맑은 고딕" panose="020B0503020000020004" pitchFamily="50" charset="-127"/>
                          <a:ea typeface="맑은 고딕" panose="020B0503020000020004" pitchFamily="50" charset="-127"/>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Layer A</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O(s) </a:t>
                      </a:r>
                      <a:r>
                        <a:rPr lang="en-US" altLang="zh-CN" sz="140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D(s)</a:t>
                      </a:r>
                    </a:p>
                  </a:txBody>
                  <a:tcPr anchor="ctr"/>
                </a:tc>
                <a:extLst>
                  <a:ext uri="{0D108BD9-81ED-4DB2-BD59-A6C34878D82A}">
                    <a16:rowId xmlns:a16="http://schemas.microsoft.com/office/drawing/2014/main" val="4181588421"/>
                  </a:ext>
                </a:extLst>
              </a:tr>
              <a:tr h="268288">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Layer</a:t>
                      </a:r>
                      <a:r>
                        <a:rPr lang="en-US" altLang="zh-CN" sz="1400" baseline="0" dirty="0" smtClean="0">
                          <a:latin typeface="Arial" panose="020B0604020202020204" pitchFamily="34" charset="0"/>
                          <a:cs typeface="Arial" panose="020B0604020202020204" pitchFamily="34" charset="0"/>
                        </a:rPr>
                        <a:t> B</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400" dirty="0" smtClean="0">
                          <a:latin typeface="Arial" panose="020B0604020202020204" pitchFamily="34" charset="0"/>
                          <a:cs typeface="Arial" panose="020B0604020202020204" pitchFamily="34" charset="0"/>
                        </a:rPr>
                        <a:t>Simultaneous</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vMerge="1">
                  <a:txBody>
                    <a:bodyPr/>
                    <a:lstStyle/>
                    <a:p>
                      <a:pPr algn="ctr"/>
                      <a:endParaRPr lang="zh-CN" altLang="en-US" sz="14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1539139096"/>
                  </a:ext>
                </a:extLst>
              </a:tr>
              <a:tr h="391339">
                <a:tc rowSpan="2">
                  <a:txBody>
                    <a:bodyPr/>
                    <a:lstStyle/>
                    <a:p>
                      <a:pPr algn="ctr"/>
                      <a:r>
                        <a:rPr lang="en-US" altLang="zh-CN" sz="1400" dirty="0" smtClean="0">
                          <a:latin typeface="Arial" panose="020B0604020202020204" pitchFamily="34" charset="0"/>
                          <a:cs typeface="Arial" panose="020B0604020202020204" pitchFamily="34" charset="0"/>
                        </a:rPr>
                        <a:t>Layer A </a:t>
                      </a:r>
                      <a:r>
                        <a:rPr lang="en-US" altLang="zh-CN" sz="1400" dirty="0" smtClean="0">
                          <a:latin typeface="맑은 고딕" panose="020B0503020000020004" pitchFamily="50" charset="-127"/>
                          <a:ea typeface="맑은 고딕" panose="020B0503020000020004" pitchFamily="50" charset="-127"/>
                          <a:cs typeface="Arial" panose="020B0604020202020204" pitchFamily="34" charset="0"/>
                        </a:rPr>
                        <a:t>⇔ Layer B</a:t>
                      </a:r>
                    </a:p>
                    <a:p>
                      <a:pPr algn="ctr"/>
                      <a:r>
                        <a:rPr lang="en-US" altLang="zh-CN" sz="1100" dirty="0" smtClean="0">
                          <a:latin typeface="맑은 고딕" panose="020B0503020000020004" pitchFamily="50" charset="-127"/>
                          <a:ea typeface="맑은 고딕" panose="020B0503020000020004" pitchFamily="50" charset="-127"/>
                          <a:cs typeface="Arial" panose="020B0604020202020204" pitchFamily="34" charset="0"/>
                        </a:rPr>
                        <a:t>(One node</a:t>
                      </a:r>
                      <a:r>
                        <a:rPr lang="en-US" altLang="zh-CN" sz="1100" baseline="0" dirty="0" smtClean="0">
                          <a:latin typeface="맑은 고딕" panose="020B0503020000020004" pitchFamily="50" charset="-127"/>
                          <a:ea typeface="맑은 고딕" panose="020B0503020000020004" pitchFamily="50" charset="-127"/>
                          <a:cs typeface="Arial" panose="020B0604020202020204" pitchFamily="34" charset="0"/>
                        </a:rPr>
                        <a:t> in layer A</a:t>
                      </a:r>
                    </a:p>
                    <a:p>
                      <a:pPr algn="ctr"/>
                      <a:r>
                        <a:rPr lang="en-US" altLang="zh-CN" sz="1100" baseline="0" dirty="0" smtClean="0">
                          <a:latin typeface="맑은 고딕" panose="020B0503020000020004" pitchFamily="50" charset="-127"/>
                          <a:ea typeface="맑은 고딕" panose="020B0503020000020004" pitchFamily="50" charset="-127"/>
                          <a:cs typeface="Arial" panose="020B0604020202020204" pitchFamily="34" charset="0"/>
                        </a:rPr>
                        <a:t>→ One node in layer B)</a:t>
                      </a:r>
                      <a:endParaRPr lang="zh-CN" altLang="en-US" sz="1100" dirty="0">
                        <a:latin typeface="Arial" panose="020B0604020202020204" pitchFamily="34" charset="0"/>
                        <a:cs typeface="Arial" panose="020B0604020202020204" pitchFamily="34" charset="0"/>
                      </a:endParaRPr>
                    </a:p>
                  </a:txBody>
                  <a:tcPr anchor="ctr"/>
                </a:tc>
                <a:tc>
                  <a:txBody>
                    <a:bodyPr/>
                    <a:lstStyle/>
                    <a:p>
                      <a:pPr algn="ctr"/>
                      <a:r>
                        <a:rPr lang="en-US" altLang="zh-CN" sz="1400" dirty="0" smtClean="0">
                          <a:latin typeface="Arial" panose="020B0604020202020204" pitchFamily="34" charset="0"/>
                          <a:cs typeface="Arial" panose="020B0604020202020204" pitchFamily="34" charset="0"/>
                        </a:rPr>
                        <a:t>Layer A</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B w="12700" cap="flat" cmpd="sng" algn="ctr">
                      <a:solidFill>
                        <a:schemeClr val="bg1"/>
                      </a:solidFill>
                      <a:prstDash val="solid"/>
                      <a:round/>
                      <a:headEnd type="none" w="med" len="med"/>
                      <a:tailEnd type="none" w="med" len="med"/>
                    </a:lnB>
                  </a:tcPr>
                </a:tc>
                <a:tc>
                  <a:txBody>
                    <a:bodyPr/>
                    <a:lstStyle/>
                    <a:p>
                      <a:pPr algn="ctr"/>
                      <a:r>
                        <a:rPr lang="en-US" altLang="zh-CN" sz="1400" dirty="0" smtClean="0">
                          <a:latin typeface="Arial" panose="020B0604020202020204" pitchFamily="34" charset="0"/>
                          <a:cs typeface="Arial" panose="020B0604020202020204" pitchFamily="34" charset="0"/>
                        </a:rPr>
                        <a:t>Step</a:t>
                      </a:r>
                      <a:r>
                        <a:rPr lang="en-US" altLang="zh-CN" sz="1400" baseline="0" dirty="0" smtClean="0">
                          <a:latin typeface="Arial" panose="020B0604020202020204" pitchFamily="34" charset="0"/>
                          <a:cs typeface="Arial" panose="020B0604020202020204" pitchFamily="34" charset="0"/>
                        </a:rPr>
                        <a:t>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B w="12700" cap="flat" cmpd="sng" algn="ctr">
                      <a:solidFill>
                        <a:schemeClr val="bg1"/>
                      </a:solidFill>
                      <a:prstDash val="solid"/>
                      <a:round/>
                      <a:headEnd type="none" w="med" len="med"/>
                      <a:tailEnd type="none" w="med" len="med"/>
                    </a:lnB>
                  </a:tcPr>
                </a:tc>
                <a:tc rowSpan="2">
                  <a:txBody>
                    <a:bodyPr/>
                    <a:lstStyle/>
                    <a:p>
                      <a:pPr marL="0" marR="0" indent="0" algn="ctr" defTabSz="914400" rtl="0" eaLnBrk="1" fontAlgn="auto" latinLnBrk="0" hangingPunct="1">
                        <a:lnSpc>
                          <a:spcPct val="100000"/>
                        </a:lnSpc>
                        <a:spcBef>
                          <a:spcPts val="0"/>
                        </a:spcBef>
                        <a:spcAft>
                          <a:spcPts val="0"/>
                        </a:spcAft>
                        <a:buClrTx/>
                        <a:buSzTx/>
                        <a:buFontTx/>
                        <a:buNone/>
                        <a:tabLst/>
                        <a:defRPr/>
                      </a:pPr>
                      <a:r>
                        <a:rPr lang="en-US" altLang="zh-CN" sz="1400" dirty="0" smtClean="0">
                          <a:latin typeface="Arial" panose="020B0604020202020204" pitchFamily="34" charset="0"/>
                          <a:cs typeface="Arial" panose="020B0604020202020204" pitchFamily="34" charset="0"/>
                        </a:rPr>
                        <a:t>O(o) </a:t>
                      </a:r>
                      <a:r>
                        <a:rPr lang="en-US" altLang="zh-CN" sz="1400" dirty="0" smtClean="0">
                          <a:latin typeface="맑은 고딕" panose="020B0503020000020004" pitchFamily="50" charset="-127"/>
                          <a:ea typeface="맑은 고딕" panose="020B0503020000020004" pitchFamily="50" charset="-127"/>
                          <a:cs typeface="Arial" panose="020B0604020202020204" pitchFamily="34" charset="0"/>
                        </a:rPr>
                        <a:t>⇔</a:t>
                      </a:r>
                      <a:r>
                        <a:rPr lang="en-US" altLang="zh-CN" sz="1400" baseline="0" dirty="0" smtClean="0">
                          <a:latin typeface="Arial" panose="020B0604020202020204" pitchFamily="34" charset="0"/>
                          <a:ea typeface="等线" panose="02010600030101010101" pitchFamily="2" charset="-122"/>
                          <a:cs typeface="Arial" panose="020B0604020202020204" pitchFamily="34" charset="0"/>
                        </a:rPr>
                        <a:t> D(o)</a:t>
                      </a:r>
                    </a:p>
                  </a:txBody>
                  <a:tcPr anchor="ctr"/>
                </a:tc>
                <a:extLst>
                  <a:ext uri="{0D108BD9-81ED-4DB2-BD59-A6C34878D82A}">
                    <a16:rowId xmlns:a16="http://schemas.microsoft.com/office/drawing/2014/main" val="2563385231"/>
                  </a:ext>
                </a:extLst>
              </a:tr>
              <a:tr h="268288">
                <a:tc vMerge="1">
                  <a:txBody>
                    <a:bodyPr/>
                    <a:lstStyle/>
                    <a:p>
                      <a:endParaRPr lang="zh-CN" altLang="en-US"/>
                    </a:p>
                  </a:txBody>
                  <a:tcPr/>
                </a:tc>
                <a:tc>
                  <a:txBody>
                    <a:bodyPr/>
                    <a:lstStyle/>
                    <a:p>
                      <a:pPr algn="ctr"/>
                      <a:r>
                        <a:rPr lang="en-US" altLang="zh-CN" sz="1400" dirty="0" smtClean="0">
                          <a:latin typeface="Arial" panose="020B0604020202020204" pitchFamily="34" charset="0"/>
                          <a:cs typeface="Arial" panose="020B0604020202020204" pitchFamily="34" charset="0"/>
                        </a:rPr>
                        <a:t>Layer B</a:t>
                      </a:r>
                      <a:endParaRPr lang="zh-CN" altLang="en-US" sz="1400" dirty="0">
                        <a:latin typeface="Arial" panose="020B0604020202020204" pitchFamily="34" charset="0"/>
                        <a:cs typeface="Arial" panose="020B0604020202020204" pitchFamily="34" charset="0"/>
                      </a:endParaRPr>
                    </a:p>
                  </a:txBody>
                  <a:tcPr anchor="ctr">
                    <a:lnR w="12700" cap="flat" cmpd="sng" algn="ctr">
                      <a:solidFill>
                        <a:schemeClr val="bg1"/>
                      </a:solidFill>
                      <a:prstDash val="solid"/>
                      <a:round/>
                      <a:headEnd type="none" w="med" len="med"/>
                      <a:tailEnd type="none" w="med" len="med"/>
                    </a:lnR>
                    <a:lnT w="12700" cap="flat" cmpd="sng" algn="ctr">
                      <a:solidFill>
                        <a:schemeClr val="bg1"/>
                      </a:solidFill>
                      <a:prstDash val="solid"/>
                      <a:round/>
                      <a:headEnd type="none" w="med" len="med"/>
                      <a:tailEnd type="none" w="med" len="med"/>
                    </a:lnT>
                  </a:tcPr>
                </a:tc>
                <a:tc>
                  <a:txBody>
                    <a:bodyPr/>
                    <a:lstStyle/>
                    <a:p>
                      <a:pPr algn="ctr"/>
                      <a:r>
                        <a:rPr lang="en-US" altLang="zh-CN" sz="1400" dirty="0" smtClean="0">
                          <a:latin typeface="Arial" panose="020B0604020202020204" pitchFamily="34" charset="0"/>
                          <a:cs typeface="Arial" panose="020B0604020202020204" pitchFamily="34" charset="0"/>
                        </a:rPr>
                        <a:t>Step by Step</a:t>
                      </a:r>
                      <a:endParaRPr lang="zh-CN" altLang="en-US" sz="1400" dirty="0">
                        <a:latin typeface="Arial" panose="020B0604020202020204" pitchFamily="34" charset="0"/>
                        <a:cs typeface="Arial" panose="020B0604020202020204" pitchFamily="34" charset="0"/>
                      </a:endParaRPr>
                    </a:p>
                  </a:txBody>
                  <a:tcPr anchor="ctr">
                    <a:lnL w="12700" cap="flat" cmpd="sng" algn="ctr">
                      <a:solidFill>
                        <a:schemeClr val="bg1"/>
                      </a:solidFill>
                      <a:prstDash val="solid"/>
                      <a:round/>
                      <a:headEnd type="none" w="med" len="med"/>
                      <a:tailEnd type="none" w="med" len="med"/>
                    </a:lnL>
                    <a:lnT w="12700" cap="flat" cmpd="sng" algn="ctr">
                      <a:solidFill>
                        <a:schemeClr val="bg1"/>
                      </a:solidFill>
                      <a:prstDash val="solid"/>
                      <a:round/>
                      <a:headEnd type="none" w="med" len="med"/>
                      <a:tailEnd type="none" w="med" len="med"/>
                    </a:lnT>
                  </a:tcPr>
                </a:tc>
                <a:tc vMerge="1">
                  <a:txBody>
                    <a:bodyPr/>
                    <a:lstStyle/>
                    <a:p>
                      <a:pPr algn="ctr"/>
                      <a:endParaRPr lang="zh-CN" altLang="en-US" sz="1400" dirty="0">
                        <a:latin typeface="Arial" panose="020B0604020202020204" pitchFamily="34" charset="0"/>
                        <a:cs typeface="Arial" panose="020B0604020202020204" pitchFamily="34" charset="0"/>
                      </a:endParaRPr>
                    </a:p>
                  </a:txBody>
                  <a:tcPr anchor="ctr">
                    <a:lnT w="12700" cap="flat" cmpd="sng" algn="ctr">
                      <a:solidFill>
                        <a:schemeClr val="bg1"/>
                      </a:solidFill>
                      <a:prstDash val="solid"/>
                      <a:round/>
                      <a:headEnd type="none" w="med" len="med"/>
                      <a:tailEnd type="none" w="med" len="med"/>
                    </a:lnT>
                  </a:tcPr>
                </a:tc>
                <a:extLst>
                  <a:ext uri="{0D108BD9-81ED-4DB2-BD59-A6C34878D82A}">
                    <a16:rowId xmlns:a16="http://schemas.microsoft.com/office/drawing/2014/main" val="2530312938"/>
                  </a:ext>
                </a:extLst>
              </a:tr>
            </a:tbl>
          </a:graphicData>
        </a:graphic>
      </p:graphicFrame>
    </p:spTree>
    <p:extLst>
      <p:ext uri="{BB962C8B-B14F-4D97-AF65-F5344CB8AC3E}">
        <p14:creationId xmlns:p14="http://schemas.microsoft.com/office/powerpoint/2010/main" val="1454377787"/>
      </p:ext>
    </p:extLst>
  </p:cSld>
  <p:clrMapOvr>
    <a:masterClrMapping/>
  </p:clrMapOvr>
  <p:timing>
    <p:tnLst>
      <p:par>
        <p:cTn id="1" dur="indefinite" restart="never" nodeType="tmRoot"/>
      </p:par>
    </p:tnLst>
  </p:timing>
</p:sld>
</file>

<file path=ppt/theme/theme1.xml><?xml version="1.0" encoding="utf-8"?>
<a:theme xmlns:a="http://schemas.openxmlformats.org/drawingml/2006/main" name="2016-VI主题-蓝">
  <a:themeElements>
    <a:clrScheme name="VI蓝色版">
      <a:dk1>
        <a:srgbClr val="000000"/>
      </a:dk1>
      <a:lt1>
        <a:srgbClr val="FFFFFF"/>
      </a:lt1>
      <a:dk2>
        <a:srgbClr val="BD9F68"/>
      </a:dk2>
      <a:lt2>
        <a:srgbClr val="B5B5B6"/>
      </a:lt2>
      <a:accent1>
        <a:srgbClr val="004098"/>
      </a:accent1>
      <a:accent2>
        <a:srgbClr val="0086D1"/>
      </a:accent2>
      <a:accent3>
        <a:srgbClr val="338D27"/>
      </a:accent3>
      <a:accent4>
        <a:srgbClr val="00514E"/>
      </a:accent4>
      <a:accent5>
        <a:srgbClr val="FDD000"/>
      </a:accent5>
      <a:accent6>
        <a:srgbClr val="F08300"/>
      </a:accent6>
      <a:hlink>
        <a:srgbClr val="B5B5B6"/>
      </a:hlink>
      <a:folHlink>
        <a:srgbClr val="BD9F68"/>
      </a:folHlink>
    </a:clrScheme>
    <a:fontScheme name="自定义 7">
      <a:majorFont>
        <a:latin typeface="等线"/>
        <a:ea typeface="等线"/>
        <a:cs typeface=""/>
      </a:majorFont>
      <a:minorFont>
        <a:latin typeface="等线 Light"/>
        <a:ea typeface="等线"/>
        <a:cs typeface=""/>
      </a:minorFont>
    </a:fontScheme>
    <a:fmtScheme name="Office 主题">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spDef>
      <a:spPr>
        <a:ln>
          <a:noFill/>
        </a:ln>
      </a:spPr>
      <a:bodyPr rtlCol="0" anchor="ctr"/>
      <a:lstStyle>
        <a:defPPr algn="ctr">
          <a:defRPr/>
        </a:defPPr>
      </a:lstStyle>
      <a:style>
        <a:lnRef idx="2">
          <a:schemeClr val="accent1">
            <a:shade val="50000"/>
          </a:schemeClr>
        </a:lnRef>
        <a:fillRef idx="1">
          <a:schemeClr val="accent1"/>
        </a:fillRef>
        <a:effectRef idx="0">
          <a:schemeClr val="accent1"/>
        </a:effectRef>
        <a:fontRef idx="minor">
          <a:schemeClr val="lt1"/>
        </a:fontRef>
      </a:style>
    </a:spDef>
  </a:objectDefaults>
  <a:extraClrSchemeLst/>
  <a:extLst>
    <a:ext uri="{05A4C25C-085E-4340-85A3-A5531E510DB2}">
      <thm15:themeFamily xmlns:thm15="http://schemas.microsoft.com/office/thememl/2012/main" name="2016-VI主题-蓝" id="{1B918C6D-2D61-4306-88BA-3CA31BAAF13F}" vid="{A734D909-B61D-48C4-8B37-4CE497344009}"/>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2016-VI主题-蓝</Template>
  <TotalTime>43645</TotalTime>
  <Words>3089</Words>
  <Application>Microsoft Office PowerPoint</Application>
  <PresentationFormat>화면 슬라이드 쇼(4:3)</PresentationFormat>
  <Paragraphs>392</Paragraphs>
  <Slides>22</Slides>
  <Notes>21</Notes>
  <HiddenSlides>0</HiddenSlides>
  <MMClips>0</MMClips>
  <ScaleCrop>false</ScaleCrop>
  <HeadingPairs>
    <vt:vector size="8" baseType="variant">
      <vt:variant>
        <vt:lpstr>사용한 글꼴</vt:lpstr>
      </vt:variant>
      <vt:variant>
        <vt:i4>7</vt:i4>
      </vt:variant>
      <vt:variant>
        <vt:lpstr>테마</vt:lpstr>
      </vt:variant>
      <vt:variant>
        <vt:i4>1</vt:i4>
      </vt:variant>
      <vt:variant>
        <vt:lpstr>포함된 OLE 서버</vt:lpstr>
      </vt:variant>
      <vt:variant>
        <vt:i4>1</vt:i4>
      </vt:variant>
      <vt:variant>
        <vt:lpstr>슬라이드 제목</vt:lpstr>
      </vt:variant>
      <vt:variant>
        <vt:i4>22</vt:i4>
      </vt:variant>
    </vt:vector>
  </HeadingPairs>
  <TitlesOfParts>
    <vt:vector size="31" baseType="lpstr">
      <vt:lpstr>等线</vt:lpstr>
      <vt:lpstr>等线 Light</vt:lpstr>
      <vt:lpstr>微软雅黑</vt:lpstr>
      <vt:lpstr>맑은 고딕</vt:lpstr>
      <vt:lpstr>Arial</vt:lpstr>
      <vt:lpstr>Calibri</vt:lpstr>
      <vt:lpstr>Cambria Math</vt:lpstr>
      <vt:lpstr>2016-VI主题-蓝</vt:lpstr>
      <vt:lpstr>Equation</vt:lpstr>
      <vt:lpstr>Competition of Social Opinions on Two Layer Networks (model generalization, future work)</vt:lpstr>
      <vt:lpstr>Previous Model</vt:lpstr>
      <vt:lpstr>Model generalization</vt:lpstr>
      <vt:lpstr>Adjusting Parameter value scale</vt:lpstr>
      <vt:lpstr>Simulation result with Adjusted Parameter value scale</vt:lpstr>
      <vt:lpstr>Calculating persuasion and compromise probabilities</vt:lpstr>
      <vt:lpstr>Calculating persuasion and compromise probabilities</vt:lpstr>
      <vt:lpstr>Dynamics of generalized model</vt:lpstr>
      <vt:lpstr>Considering dynamics order as updating rule</vt:lpstr>
      <vt:lpstr>Simulation result with different dynamics order(1/2)</vt:lpstr>
      <vt:lpstr>Simulation result with different dynamics order(2/2)</vt:lpstr>
      <vt:lpstr>Future Research</vt:lpstr>
      <vt:lpstr>Thank you</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lpstr>PowerPoint 프레젠테이션</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沈小丹</dc:creator>
  <cp:lastModifiedBy>Purple</cp:lastModifiedBy>
  <cp:revision>390</cp:revision>
  <cp:lastPrinted>2019-05-09T13:19:10Z</cp:lastPrinted>
  <dcterms:created xsi:type="dcterms:W3CDTF">2016-04-20T02:59:17Z</dcterms:created>
  <dcterms:modified xsi:type="dcterms:W3CDTF">2019-07-02T07:36:09Z</dcterms:modified>
</cp:coreProperties>
</file>